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62" r:id="rId3"/>
    <p:sldId id="267" r:id="rId4"/>
    <p:sldId id="270" r:id="rId5"/>
    <p:sldId id="268" r:id="rId6"/>
    <p:sldId id="271" r:id="rId7"/>
    <p:sldId id="274" r:id="rId8"/>
    <p:sldId id="275" r:id="rId9"/>
    <p:sldId id="276" r:id="rId10"/>
    <p:sldId id="266" r:id="rId11"/>
    <p:sldId id="263" r:id="rId12"/>
    <p:sldId id="264" r:id="rId13"/>
    <p:sldId id="265" r:id="rId14"/>
    <p:sldId id="273" r:id="rId1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75B3"/>
    <a:srgbClr val="03754F"/>
    <a:srgbClr val="2E754F"/>
    <a:srgbClr val="2E75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39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EF6728-1E97-4B7A-B7AE-2869DA614EBA}" type="datetimeFigureOut">
              <a:rPr lang="hr-HR" smtClean="0"/>
              <a:t>19.6.2022.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C59F28-6D0F-4A4E-864D-C8386B2EF0A1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681229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4A0B7-BD64-4850-AFA2-5C09F662AFF2}" type="datetimeFigureOut">
              <a:rPr lang="de-AT" smtClean="0"/>
              <a:t>19.06.2022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3A76F-049C-47CB-8F77-FE075FEA36E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26987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4A0B7-BD64-4850-AFA2-5C09F662AFF2}" type="datetimeFigureOut">
              <a:rPr lang="de-AT" smtClean="0"/>
              <a:t>19.06.2022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3A76F-049C-47CB-8F77-FE075FEA36E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74186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4A0B7-BD64-4850-AFA2-5C09F662AFF2}" type="datetimeFigureOut">
              <a:rPr lang="de-AT" smtClean="0"/>
              <a:t>19.06.2022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3A76F-049C-47CB-8F77-FE075FEA36E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74724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4A0B7-BD64-4850-AFA2-5C09F662AFF2}" type="datetimeFigureOut">
              <a:rPr lang="de-AT" smtClean="0"/>
              <a:t>19.06.2022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3A76F-049C-47CB-8F77-FE075FEA36E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29036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4A0B7-BD64-4850-AFA2-5C09F662AFF2}" type="datetimeFigureOut">
              <a:rPr lang="de-AT" smtClean="0"/>
              <a:t>19.06.2022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3A76F-049C-47CB-8F77-FE075FEA36E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24315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4A0B7-BD64-4850-AFA2-5C09F662AFF2}" type="datetimeFigureOut">
              <a:rPr lang="de-AT" smtClean="0"/>
              <a:t>19.06.2022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3A76F-049C-47CB-8F77-FE075FEA36E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531729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4A0B7-BD64-4850-AFA2-5C09F662AFF2}" type="datetimeFigureOut">
              <a:rPr lang="de-AT" smtClean="0"/>
              <a:t>19.06.2022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3A76F-049C-47CB-8F77-FE075FEA36E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38101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4A0B7-BD64-4850-AFA2-5C09F662AFF2}" type="datetimeFigureOut">
              <a:rPr lang="de-AT" smtClean="0"/>
              <a:t>19.06.2022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3A76F-049C-47CB-8F77-FE075FEA36E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73219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4A0B7-BD64-4850-AFA2-5C09F662AFF2}" type="datetimeFigureOut">
              <a:rPr lang="de-AT" smtClean="0"/>
              <a:t>19.06.2022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3A76F-049C-47CB-8F77-FE075FEA36E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42908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4A0B7-BD64-4850-AFA2-5C09F662AFF2}" type="datetimeFigureOut">
              <a:rPr lang="de-AT" smtClean="0"/>
              <a:t>19.06.2022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3A76F-049C-47CB-8F77-FE075FEA36E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77156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4A0B7-BD64-4850-AFA2-5C09F662AFF2}" type="datetimeFigureOut">
              <a:rPr lang="de-AT" smtClean="0"/>
              <a:t>19.06.2022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3A76F-049C-47CB-8F77-FE075FEA36E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62706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B4A0B7-BD64-4850-AFA2-5C09F662AFF2}" type="datetimeFigureOut">
              <a:rPr lang="de-AT" smtClean="0"/>
              <a:t>19.06.2022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63A76F-049C-47CB-8F77-FE075FEA36E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50960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361536" y="785004"/>
            <a:ext cx="9468928" cy="2931993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hr-HR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Why</a:t>
            </a:r>
            <a:r>
              <a:rPr lang="hr-HR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women</a:t>
            </a:r>
            <a:r>
              <a:rPr lang="hr-HR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power</a:t>
            </a:r>
            <a:r>
              <a:rPr lang="hr-HR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hr-HR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essential</a:t>
            </a:r>
            <a:r>
              <a:rPr lang="hr-HR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for </a:t>
            </a:r>
            <a:r>
              <a:rPr lang="hr-HR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hr-HR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success</a:t>
            </a:r>
            <a:r>
              <a:rPr lang="hr-HR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hr-HR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hr-HR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NEB?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4154129"/>
            <a:ext cx="9144000" cy="1789471"/>
          </a:xfrm>
        </p:spPr>
        <p:txBody>
          <a:bodyPr>
            <a:normAutofit/>
          </a:bodyPr>
          <a:lstStyle/>
          <a:p>
            <a:endParaRPr lang="hr-HR" sz="2000" b="0" i="0" u="none" strike="noStrike" baseline="0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r>
              <a:rPr lang="hr-HR" sz="2000" b="0" i="0" u="none" strike="noStrike" baseline="0" dirty="0">
                <a:solidFill>
                  <a:schemeClr val="bg1"/>
                </a:solidFill>
                <a:latin typeface="Georgia" panose="02040502050405020303" pitchFamily="18" charset="0"/>
              </a:rPr>
              <a:t>Blaženka Mičević, </a:t>
            </a:r>
            <a:r>
              <a:rPr lang="hr-HR" sz="2000" b="0" i="0" u="none" strike="noStrike" baseline="0" dirty="0" err="1">
                <a:solidFill>
                  <a:schemeClr val="bg1"/>
                </a:solidFill>
                <a:latin typeface="Georgia" panose="02040502050405020303" pitchFamily="18" charset="0"/>
              </a:rPr>
              <a:t>PhD</a:t>
            </a:r>
            <a:endParaRPr lang="hr-HR" sz="2000" b="0" i="0" u="none" strike="noStrike" baseline="0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r>
              <a:rPr lang="hr-HR" sz="2000" b="0" i="0" u="none" strike="noStrike" baseline="0" dirty="0">
                <a:solidFill>
                  <a:schemeClr val="bg1"/>
                </a:solidFill>
                <a:latin typeface="Georgia" panose="02040502050405020303" pitchFamily="18" charset="0"/>
              </a:rPr>
              <a:t>AGRODET </a:t>
            </a:r>
            <a:r>
              <a:rPr lang="hr-HR" sz="2000" b="0" i="0" u="none" strike="noStrike" baseline="0" dirty="0" err="1">
                <a:solidFill>
                  <a:schemeClr val="bg1"/>
                </a:solidFill>
                <a:latin typeface="Georgia" panose="02040502050405020303" pitchFamily="18" charset="0"/>
              </a:rPr>
              <a:t>Ltd</a:t>
            </a:r>
            <a:r>
              <a:rPr lang="hr-HR" sz="2000" dirty="0">
                <a:solidFill>
                  <a:schemeClr val="bg1"/>
                </a:solidFill>
                <a:latin typeface="Georgia" panose="02040502050405020303" pitchFamily="18" charset="0"/>
              </a:rPr>
              <a:t> </a:t>
            </a:r>
            <a:r>
              <a:rPr lang="hr-HR" sz="2000" dirty="0" err="1">
                <a:solidFill>
                  <a:schemeClr val="bg1"/>
                </a:solidFill>
                <a:latin typeface="Georgia" panose="02040502050405020303" pitchFamily="18" charset="0"/>
              </a:rPr>
              <a:t>founder</a:t>
            </a:r>
            <a:r>
              <a:rPr lang="hr-HR" sz="2000" dirty="0">
                <a:solidFill>
                  <a:schemeClr val="bg1"/>
                </a:solidFill>
                <a:latin typeface="Georgia" panose="02040502050405020303" pitchFamily="18" charset="0"/>
              </a:rPr>
              <a:t> &amp; CEO</a:t>
            </a:r>
          </a:p>
          <a:p>
            <a:r>
              <a:rPr lang="hr-HR" sz="2000" b="0" i="0" u="none" strike="noStrike" baseline="0" dirty="0">
                <a:solidFill>
                  <a:schemeClr val="bg1"/>
                </a:solidFill>
                <a:latin typeface="Georgia" panose="02040502050405020303" pitchFamily="18" charset="0"/>
              </a:rPr>
              <a:t>CLGE </a:t>
            </a:r>
            <a:r>
              <a:rPr lang="hr-HR" sz="2000" b="0" i="0" u="none" strike="noStrike" baseline="0" dirty="0" err="1">
                <a:solidFill>
                  <a:schemeClr val="bg1"/>
                </a:solidFill>
                <a:latin typeface="Georgia" panose="02040502050405020303" pitchFamily="18" charset="0"/>
              </a:rPr>
              <a:t>representative</a:t>
            </a:r>
            <a:r>
              <a:rPr lang="hr-HR" sz="2000" b="0" i="0" u="none" strike="noStrike" baseline="0" dirty="0">
                <a:solidFill>
                  <a:schemeClr val="bg1"/>
                </a:solidFill>
                <a:latin typeface="Georgia" panose="02040502050405020303" pitchFamily="18" charset="0"/>
              </a:rPr>
              <a:t> CRO</a:t>
            </a:r>
            <a:endParaRPr lang="de-AT" sz="2000" dirty="0">
              <a:solidFill>
                <a:schemeClr val="bg1"/>
              </a:solidFill>
              <a:latin typeface="Georgia" panose="02040502050405020303" pitchFamily="18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08129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>
            <a:extLst>
              <a:ext uri="{FF2B5EF4-FFF2-40B4-BE49-F238E27FC236}">
                <a16:creationId xmlns:a16="http://schemas.microsoft.com/office/drawing/2014/main" id="{ABEEC990-483C-C9EC-66D6-0DA558248187}"/>
              </a:ext>
            </a:extLst>
          </p:cNvPr>
          <p:cNvSpPr txBox="1">
            <a:spLocks noChangeArrowheads="1"/>
          </p:cNvSpPr>
          <p:nvPr/>
        </p:nvSpPr>
        <p:spPr>
          <a:xfrm>
            <a:off x="263352" y="934599"/>
            <a:ext cx="11665296" cy="428438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hr-HR" sz="4800" b="1" dirty="0">
                <a:solidFill>
                  <a:schemeClr val="bg1"/>
                </a:solidFill>
                <a:latin typeface="Georgia" panose="02040502050405020303" pitchFamily="18" charset="0"/>
              </a:rPr>
              <a:t>Take </a:t>
            </a:r>
            <a:r>
              <a:rPr lang="hr-HR" sz="4800" b="1" dirty="0" err="1">
                <a:solidFill>
                  <a:schemeClr val="bg1"/>
                </a:solidFill>
                <a:latin typeface="Georgia" panose="02040502050405020303" pitchFamily="18" charset="0"/>
              </a:rPr>
              <a:t>the</a:t>
            </a:r>
            <a:r>
              <a:rPr lang="hr-HR" sz="4800" b="1" dirty="0">
                <a:solidFill>
                  <a:schemeClr val="bg1"/>
                </a:solidFill>
                <a:latin typeface="Georgia" panose="02040502050405020303" pitchFamily="18" charset="0"/>
              </a:rPr>
              <a:t> </a:t>
            </a:r>
            <a:r>
              <a:rPr lang="hr-HR" sz="4800" b="1" dirty="0" err="1">
                <a:solidFill>
                  <a:schemeClr val="bg1"/>
                </a:solidFill>
                <a:latin typeface="Georgia" panose="02040502050405020303" pitchFamily="18" charset="0"/>
              </a:rPr>
              <a:t>responsibility</a:t>
            </a:r>
            <a:r>
              <a:rPr lang="hr-HR" sz="4800" b="1" dirty="0">
                <a:solidFill>
                  <a:schemeClr val="bg1"/>
                </a:solidFill>
                <a:latin typeface="Georgia" panose="02040502050405020303" pitchFamily="18" charset="0"/>
              </a:rPr>
              <a:t> </a:t>
            </a:r>
            <a:r>
              <a:rPr lang="hr-HR" sz="4800" b="1" dirty="0" err="1">
                <a:solidFill>
                  <a:schemeClr val="bg1"/>
                </a:solidFill>
                <a:latin typeface="Georgia" panose="02040502050405020303" pitchFamily="18" charset="0"/>
              </a:rPr>
              <a:t>and</a:t>
            </a:r>
            <a:r>
              <a:rPr lang="hr-HR" sz="4800" b="1" dirty="0">
                <a:solidFill>
                  <a:schemeClr val="bg1"/>
                </a:solidFill>
                <a:latin typeface="Georgia" panose="02040502050405020303" pitchFamily="18" charset="0"/>
              </a:rPr>
              <a:t> </a:t>
            </a:r>
            <a:r>
              <a:rPr lang="hr-HR" sz="4800" b="1" dirty="0" err="1">
                <a:solidFill>
                  <a:schemeClr val="bg1"/>
                </a:solidFill>
                <a:latin typeface="Georgia" panose="02040502050405020303" pitchFamily="18" charset="0"/>
              </a:rPr>
              <a:t>Speak</a:t>
            </a:r>
            <a:r>
              <a:rPr lang="hr-HR" sz="4800" b="1" dirty="0">
                <a:solidFill>
                  <a:schemeClr val="bg1"/>
                </a:solidFill>
                <a:latin typeface="Georgia" panose="02040502050405020303" pitchFamily="18" charset="0"/>
              </a:rPr>
              <a:t> </a:t>
            </a:r>
            <a:r>
              <a:rPr lang="hr-HR" sz="4800" b="1" dirty="0" err="1">
                <a:solidFill>
                  <a:schemeClr val="bg1"/>
                </a:solidFill>
                <a:latin typeface="Georgia" panose="02040502050405020303" pitchFamily="18" charset="0"/>
              </a:rPr>
              <a:t>up</a:t>
            </a:r>
            <a:endParaRPr lang="hr-HR" sz="4800" b="1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marL="0" indent="0" algn="ctr">
              <a:buNone/>
            </a:pPr>
            <a:r>
              <a:rPr lang="hr-HR" sz="2000" b="1" dirty="0">
                <a:solidFill>
                  <a:srgbClr val="FF0000"/>
                </a:solidFill>
                <a:latin typeface="Georgia" panose="02040502050405020303" pitchFamily="18" charset="0"/>
              </a:rPr>
              <a:t>(</a:t>
            </a:r>
            <a:r>
              <a:rPr lang="hr-HR" sz="2000" b="1" dirty="0" err="1">
                <a:solidFill>
                  <a:srgbClr val="FF0000"/>
                </a:solidFill>
                <a:latin typeface="Georgia" panose="02040502050405020303" pitchFamily="18" charset="0"/>
              </a:rPr>
              <a:t>your</a:t>
            </a:r>
            <a:r>
              <a:rPr lang="hr-HR" sz="2000" b="1" dirty="0">
                <a:solidFill>
                  <a:srgbClr val="FF0000"/>
                </a:solidFill>
                <a:latin typeface="Georgia" panose="02040502050405020303" pitchFamily="18" charset="0"/>
              </a:rPr>
              <a:t> </a:t>
            </a:r>
            <a:r>
              <a:rPr lang="hr-HR" sz="2000" b="1" dirty="0" err="1">
                <a:solidFill>
                  <a:srgbClr val="FF0000"/>
                </a:solidFill>
                <a:latin typeface="Georgia" panose="02040502050405020303" pitchFamily="18" charset="0"/>
              </a:rPr>
              <a:t>voice</a:t>
            </a:r>
            <a:r>
              <a:rPr lang="hr-HR" sz="2000" b="1" dirty="0">
                <a:solidFill>
                  <a:srgbClr val="FF0000"/>
                </a:solidFill>
                <a:latin typeface="Georgia" panose="02040502050405020303" pitchFamily="18" charset="0"/>
              </a:rPr>
              <a:t> must </a:t>
            </a:r>
            <a:r>
              <a:rPr lang="hr-HR" sz="2000" b="1" dirty="0" err="1">
                <a:solidFill>
                  <a:srgbClr val="FF0000"/>
                </a:solidFill>
                <a:latin typeface="Georgia" panose="02040502050405020303" pitchFamily="18" charset="0"/>
              </a:rPr>
              <a:t>be</a:t>
            </a:r>
            <a:r>
              <a:rPr lang="hr-HR" sz="2000" b="1" dirty="0">
                <a:solidFill>
                  <a:srgbClr val="FF0000"/>
                </a:solidFill>
                <a:latin typeface="Georgia" panose="02040502050405020303" pitchFamily="18" charset="0"/>
              </a:rPr>
              <a:t> </a:t>
            </a:r>
            <a:r>
              <a:rPr lang="hr-HR" sz="2000" b="1" dirty="0" err="1">
                <a:solidFill>
                  <a:srgbClr val="FF0000"/>
                </a:solidFill>
                <a:latin typeface="Georgia" panose="02040502050405020303" pitchFamily="18" charset="0"/>
              </a:rPr>
              <a:t>heard</a:t>
            </a:r>
            <a:r>
              <a:rPr lang="hr-HR" sz="2000" b="1" dirty="0">
                <a:solidFill>
                  <a:srgbClr val="FF0000"/>
                </a:solidFill>
                <a:latin typeface="Georgia" panose="02040502050405020303" pitchFamily="18" charset="0"/>
              </a:rPr>
              <a:t> </a:t>
            </a:r>
            <a:r>
              <a:rPr lang="hr-HR" sz="2000" b="1" dirty="0" err="1">
                <a:solidFill>
                  <a:srgbClr val="FF0000"/>
                </a:solidFill>
                <a:latin typeface="Georgia" panose="02040502050405020303" pitchFamily="18" charset="0"/>
              </a:rPr>
              <a:t>because</a:t>
            </a:r>
            <a:r>
              <a:rPr lang="hr-HR" sz="2000" b="1" dirty="0">
                <a:solidFill>
                  <a:srgbClr val="FF0000"/>
                </a:solidFill>
                <a:latin typeface="Georgia" panose="02040502050405020303" pitchFamily="18" charset="0"/>
              </a:rPr>
              <a:t> </a:t>
            </a:r>
            <a:r>
              <a:rPr lang="hr-HR" sz="2000" b="1" dirty="0" err="1">
                <a:solidFill>
                  <a:srgbClr val="FF0000"/>
                </a:solidFill>
                <a:latin typeface="Georgia" panose="02040502050405020303" pitchFamily="18" charset="0"/>
              </a:rPr>
              <a:t>of</a:t>
            </a:r>
            <a:r>
              <a:rPr lang="hr-HR" sz="2000" b="1" dirty="0">
                <a:solidFill>
                  <a:srgbClr val="FF0000"/>
                </a:solidFill>
                <a:latin typeface="Georgia" panose="02040502050405020303" pitchFamily="18" charset="0"/>
              </a:rPr>
              <a:t> </a:t>
            </a:r>
            <a:r>
              <a:rPr lang="hr-HR" sz="2000" b="1" dirty="0" err="1">
                <a:solidFill>
                  <a:srgbClr val="FF0000"/>
                </a:solidFill>
                <a:latin typeface="Georgia" panose="02040502050405020303" pitchFamily="18" charset="0"/>
              </a:rPr>
              <a:t>others</a:t>
            </a:r>
            <a:r>
              <a:rPr lang="hr-HR" sz="2000" b="1" dirty="0">
                <a:solidFill>
                  <a:srgbClr val="FF0000"/>
                </a:solidFill>
                <a:latin typeface="Georgia" panose="02040502050405020303" pitchFamily="18" charset="0"/>
              </a:rPr>
              <a:t>)</a:t>
            </a:r>
          </a:p>
          <a:p>
            <a:pPr marL="0" indent="0" algn="ctr">
              <a:buNone/>
            </a:pPr>
            <a:endParaRPr lang="hr-HR" sz="4800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marL="0" indent="0" algn="ctr">
              <a:buNone/>
            </a:pPr>
            <a:r>
              <a:rPr lang="hr-HR" sz="4800" b="1" dirty="0">
                <a:solidFill>
                  <a:schemeClr val="bg1"/>
                </a:solidFill>
                <a:latin typeface="Georgia" panose="02040502050405020303" pitchFamily="18" charset="0"/>
              </a:rPr>
              <a:t>You </a:t>
            </a:r>
            <a:r>
              <a:rPr lang="hr-HR" sz="4800" b="1" dirty="0" err="1">
                <a:solidFill>
                  <a:schemeClr val="bg1"/>
                </a:solidFill>
                <a:latin typeface="Georgia" panose="02040502050405020303" pitchFamily="18" charset="0"/>
              </a:rPr>
              <a:t>have</a:t>
            </a:r>
            <a:r>
              <a:rPr lang="hr-HR" sz="4800" b="1" dirty="0">
                <a:solidFill>
                  <a:schemeClr val="bg1"/>
                </a:solidFill>
                <a:latin typeface="Georgia" panose="02040502050405020303" pitchFamily="18" charset="0"/>
              </a:rPr>
              <a:t> </a:t>
            </a:r>
            <a:r>
              <a:rPr lang="hr-HR" sz="4800" b="1" dirty="0" err="1">
                <a:solidFill>
                  <a:schemeClr val="bg1"/>
                </a:solidFill>
                <a:latin typeface="Georgia" panose="02040502050405020303" pitchFamily="18" charset="0"/>
              </a:rPr>
              <a:t>an</a:t>
            </a:r>
            <a:r>
              <a:rPr lang="hr-HR" sz="4800" b="1" dirty="0">
                <a:solidFill>
                  <a:schemeClr val="bg1"/>
                </a:solidFill>
                <a:latin typeface="Georgia" panose="02040502050405020303" pitchFamily="18" charset="0"/>
              </a:rPr>
              <a:t> </a:t>
            </a:r>
            <a:r>
              <a:rPr lang="hr-HR" sz="4800" b="1" dirty="0" err="1">
                <a:solidFill>
                  <a:schemeClr val="bg1"/>
                </a:solidFill>
                <a:latin typeface="Georgia" panose="02040502050405020303" pitchFamily="18" charset="0"/>
              </a:rPr>
              <a:t>obligation</a:t>
            </a:r>
            <a:r>
              <a:rPr lang="hr-HR" sz="4800" b="1" dirty="0">
                <a:solidFill>
                  <a:schemeClr val="bg1"/>
                </a:solidFill>
                <a:latin typeface="Georgia" panose="02040502050405020303" pitchFamily="18" charset="0"/>
              </a:rPr>
              <a:t>  </a:t>
            </a:r>
          </a:p>
          <a:p>
            <a:pPr marL="0" indent="0" algn="ctr">
              <a:buNone/>
            </a:pPr>
            <a:r>
              <a:rPr lang="hr-HR" sz="2000" b="1" dirty="0">
                <a:solidFill>
                  <a:srgbClr val="FF0000"/>
                </a:solidFill>
                <a:latin typeface="Georgia" panose="02040502050405020303" pitchFamily="18" charset="0"/>
              </a:rPr>
              <a:t>(to </a:t>
            </a:r>
            <a:r>
              <a:rPr lang="hr-HR" sz="2000" b="1" dirty="0" err="1">
                <a:solidFill>
                  <a:srgbClr val="FF0000"/>
                </a:solidFill>
                <a:latin typeface="Georgia" panose="02040502050405020303" pitchFamily="18" charset="0"/>
              </a:rPr>
              <a:t>your</a:t>
            </a:r>
            <a:r>
              <a:rPr lang="hr-HR" sz="2000" b="1" dirty="0">
                <a:solidFill>
                  <a:srgbClr val="FF0000"/>
                </a:solidFill>
                <a:latin typeface="Georgia" panose="02040502050405020303" pitchFamily="18" charset="0"/>
              </a:rPr>
              <a:t> </a:t>
            </a:r>
            <a:r>
              <a:rPr lang="hr-HR" sz="2000" b="1" dirty="0" err="1">
                <a:solidFill>
                  <a:srgbClr val="FF0000"/>
                </a:solidFill>
                <a:latin typeface="Georgia" panose="02040502050405020303" pitchFamily="18" charset="0"/>
              </a:rPr>
              <a:t>knowledge</a:t>
            </a:r>
            <a:r>
              <a:rPr lang="hr-HR" sz="2000" b="1" dirty="0">
                <a:solidFill>
                  <a:srgbClr val="FF0000"/>
                </a:solidFill>
                <a:latin typeface="Georgia" panose="02040502050405020303" pitchFamily="18" charset="0"/>
              </a:rPr>
              <a:t>, </a:t>
            </a:r>
            <a:r>
              <a:rPr lang="hr-HR" sz="2000" b="1" dirty="0" err="1">
                <a:solidFill>
                  <a:srgbClr val="FF0000"/>
                </a:solidFill>
                <a:latin typeface="Georgia" panose="02040502050405020303" pitchFamily="18" charset="0"/>
              </a:rPr>
              <a:t>education</a:t>
            </a:r>
            <a:r>
              <a:rPr lang="hr-HR" sz="2000" b="1" dirty="0">
                <a:solidFill>
                  <a:srgbClr val="FF0000"/>
                </a:solidFill>
                <a:latin typeface="Georgia" panose="02040502050405020303" pitchFamily="18" charset="0"/>
              </a:rPr>
              <a:t>, </a:t>
            </a:r>
            <a:r>
              <a:rPr lang="hr-HR" sz="2000" b="1" dirty="0" err="1">
                <a:solidFill>
                  <a:srgbClr val="FF0000"/>
                </a:solidFill>
                <a:latin typeface="Georgia" panose="02040502050405020303" pitchFamily="18" charset="0"/>
              </a:rPr>
              <a:t>degrees</a:t>
            </a:r>
            <a:r>
              <a:rPr lang="hr-HR" sz="2000" b="1" dirty="0">
                <a:solidFill>
                  <a:srgbClr val="FF0000"/>
                </a:solidFill>
                <a:latin typeface="Georgia" panose="02040502050405020303" pitchFamily="18" charset="0"/>
              </a:rPr>
              <a:t>, to </a:t>
            </a:r>
            <a:r>
              <a:rPr lang="hr-HR" sz="2000" b="1" dirty="0" err="1">
                <a:solidFill>
                  <a:srgbClr val="FF0000"/>
                </a:solidFill>
                <a:latin typeface="Georgia" panose="02040502050405020303" pitchFamily="18" charset="0"/>
              </a:rPr>
              <a:t>your</a:t>
            </a:r>
            <a:r>
              <a:rPr lang="hr-HR" sz="2000" b="1" dirty="0">
                <a:solidFill>
                  <a:srgbClr val="FF0000"/>
                </a:solidFill>
                <a:latin typeface="Georgia" panose="02040502050405020303" pitchFamily="18" charset="0"/>
              </a:rPr>
              <a:t> </a:t>
            </a:r>
            <a:r>
              <a:rPr lang="hr-HR" sz="2000" b="1" dirty="0" err="1">
                <a:solidFill>
                  <a:srgbClr val="FF0000"/>
                </a:solidFill>
                <a:latin typeface="Georgia" panose="02040502050405020303" pitchFamily="18" charset="0"/>
              </a:rPr>
              <a:t>self</a:t>
            </a:r>
            <a:r>
              <a:rPr lang="hr-HR" sz="2000" b="1" dirty="0">
                <a:solidFill>
                  <a:srgbClr val="FF0000"/>
                </a:solidFill>
                <a:latin typeface="Georgia" panose="02040502050405020303" pitchFamily="18" charset="0"/>
              </a:rPr>
              <a:t>)</a:t>
            </a:r>
          </a:p>
          <a:p>
            <a:pPr marL="0" indent="0" algn="ctr">
              <a:buNone/>
            </a:pPr>
            <a:endParaRPr lang="hr-HR" sz="4800" b="1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marL="0" indent="0" algn="ctr">
              <a:buNone/>
            </a:pPr>
            <a:r>
              <a:rPr lang="hr-HR" sz="4800" b="1" dirty="0" err="1">
                <a:solidFill>
                  <a:schemeClr val="bg1"/>
                </a:solidFill>
                <a:latin typeface="Georgia" panose="02040502050405020303" pitchFamily="18" charset="0"/>
              </a:rPr>
              <a:t>This</a:t>
            </a:r>
            <a:r>
              <a:rPr lang="hr-HR" sz="4800" b="1" dirty="0">
                <a:solidFill>
                  <a:schemeClr val="bg1"/>
                </a:solidFill>
                <a:latin typeface="Georgia" panose="02040502050405020303" pitchFamily="18" charset="0"/>
              </a:rPr>
              <a:t> </a:t>
            </a:r>
            <a:r>
              <a:rPr lang="hr-HR" sz="4800" b="1" dirty="0" err="1">
                <a:solidFill>
                  <a:schemeClr val="bg1"/>
                </a:solidFill>
                <a:latin typeface="Georgia" panose="02040502050405020303" pitchFamily="18" charset="0"/>
              </a:rPr>
              <a:t>is</a:t>
            </a:r>
            <a:r>
              <a:rPr lang="hr-HR" sz="4800" b="1" dirty="0">
                <a:solidFill>
                  <a:schemeClr val="bg1"/>
                </a:solidFill>
                <a:latin typeface="Georgia" panose="02040502050405020303" pitchFamily="18" charset="0"/>
              </a:rPr>
              <a:t> no </a:t>
            </a:r>
            <a:r>
              <a:rPr lang="hr-HR" sz="4800" b="1" dirty="0" err="1">
                <a:solidFill>
                  <a:schemeClr val="bg1"/>
                </a:solidFill>
                <a:latin typeface="Georgia" panose="02040502050405020303" pitchFamily="18" charset="0"/>
              </a:rPr>
              <a:t>longer</a:t>
            </a:r>
            <a:r>
              <a:rPr lang="hr-HR" sz="4800" b="1" dirty="0">
                <a:solidFill>
                  <a:schemeClr val="bg1"/>
                </a:solidFill>
                <a:latin typeface="Georgia" panose="02040502050405020303" pitchFamily="18" charset="0"/>
              </a:rPr>
              <a:t> a </a:t>
            </a:r>
            <a:r>
              <a:rPr lang="hr-HR" sz="4800" b="1" dirty="0" err="1">
                <a:solidFill>
                  <a:schemeClr val="bg1"/>
                </a:solidFill>
                <a:latin typeface="Georgia" panose="02040502050405020303" pitchFamily="18" charset="0"/>
              </a:rPr>
              <a:t>individual’s</a:t>
            </a:r>
            <a:r>
              <a:rPr lang="hr-HR" sz="4800" b="1" dirty="0">
                <a:solidFill>
                  <a:schemeClr val="bg1"/>
                </a:solidFill>
                <a:latin typeface="Georgia" panose="02040502050405020303" pitchFamily="18" charset="0"/>
              </a:rPr>
              <a:t> </a:t>
            </a:r>
            <a:r>
              <a:rPr lang="hr-HR" sz="4800" b="1" dirty="0" err="1">
                <a:solidFill>
                  <a:schemeClr val="bg1"/>
                </a:solidFill>
                <a:latin typeface="Georgia" panose="02040502050405020303" pitchFamily="18" charset="0"/>
              </a:rPr>
              <a:t>issue</a:t>
            </a:r>
            <a:endParaRPr lang="hr-HR" sz="4800" b="1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marL="0" indent="0" algn="ctr">
              <a:buNone/>
            </a:pPr>
            <a:r>
              <a:rPr lang="hr-HR" sz="2100" b="1" dirty="0">
                <a:solidFill>
                  <a:srgbClr val="FF0000"/>
                </a:solidFill>
                <a:latin typeface="Georgia" panose="02040502050405020303" pitchFamily="18" charset="0"/>
              </a:rPr>
              <a:t>(</a:t>
            </a:r>
            <a:r>
              <a:rPr lang="hr-HR" sz="2100" b="1" dirty="0" err="1">
                <a:solidFill>
                  <a:srgbClr val="FF0000"/>
                </a:solidFill>
                <a:latin typeface="Georgia" panose="02040502050405020303" pitchFamily="18" charset="0"/>
              </a:rPr>
              <a:t>it</a:t>
            </a:r>
            <a:r>
              <a:rPr lang="hr-HR" sz="2100" b="1" dirty="0">
                <a:solidFill>
                  <a:srgbClr val="FF0000"/>
                </a:solidFill>
                <a:latin typeface="Georgia" panose="02040502050405020303" pitchFamily="18" charset="0"/>
              </a:rPr>
              <a:t> </a:t>
            </a:r>
            <a:r>
              <a:rPr lang="hr-HR" sz="2100" b="1" dirty="0" err="1">
                <a:solidFill>
                  <a:srgbClr val="FF0000"/>
                </a:solidFill>
                <a:latin typeface="Georgia" panose="02040502050405020303" pitchFamily="18" charset="0"/>
              </a:rPr>
              <a:t>is</a:t>
            </a:r>
            <a:r>
              <a:rPr lang="hr-HR" sz="2100" b="1" dirty="0">
                <a:solidFill>
                  <a:srgbClr val="FF0000"/>
                </a:solidFill>
                <a:latin typeface="Georgia" panose="02040502050405020303" pitchFamily="18" charset="0"/>
              </a:rPr>
              <a:t> </a:t>
            </a:r>
            <a:r>
              <a:rPr lang="hr-HR" sz="2100" b="1" dirty="0" err="1">
                <a:solidFill>
                  <a:srgbClr val="FF0000"/>
                </a:solidFill>
                <a:latin typeface="Georgia" panose="02040502050405020303" pitchFamily="18" charset="0"/>
              </a:rPr>
              <a:t>not</a:t>
            </a:r>
            <a:r>
              <a:rPr lang="hr-HR" sz="2100" b="1" dirty="0">
                <a:solidFill>
                  <a:srgbClr val="FF0000"/>
                </a:solidFill>
                <a:latin typeface="Georgia" panose="02040502050405020303" pitchFamily="18" charset="0"/>
              </a:rPr>
              <a:t> </a:t>
            </a:r>
            <a:r>
              <a:rPr lang="hr-HR" sz="2100" b="1" dirty="0" err="1">
                <a:solidFill>
                  <a:srgbClr val="FF0000"/>
                </a:solidFill>
                <a:latin typeface="Georgia" panose="02040502050405020303" pitchFamily="18" charset="0"/>
              </a:rPr>
              <a:t>about</a:t>
            </a:r>
            <a:r>
              <a:rPr lang="hr-HR" sz="2100" b="1" dirty="0">
                <a:solidFill>
                  <a:srgbClr val="FF0000"/>
                </a:solidFill>
                <a:latin typeface="Georgia" panose="02040502050405020303" pitchFamily="18" charset="0"/>
              </a:rPr>
              <a:t> </a:t>
            </a:r>
            <a:r>
              <a:rPr lang="hr-HR" sz="2100" b="1" dirty="0" err="1">
                <a:solidFill>
                  <a:srgbClr val="FF0000"/>
                </a:solidFill>
                <a:latin typeface="Georgia" panose="02040502050405020303" pitchFamily="18" charset="0"/>
              </a:rPr>
              <a:t>you</a:t>
            </a:r>
            <a:r>
              <a:rPr lang="hr-HR" sz="2100" b="1" dirty="0">
                <a:solidFill>
                  <a:srgbClr val="FF0000"/>
                </a:solidFill>
                <a:latin typeface="Georgia" panose="02040502050405020303" pitchFamily="18" charset="0"/>
              </a:rPr>
              <a:t> </a:t>
            </a:r>
            <a:r>
              <a:rPr lang="hr-HR" sz="2100" b="1" dirty="0" err="1">
                <a:solidFill>
                  <a:srgbClr val="FF0000"/>
                </a:solidFill>
                <a:latin typeface="Georgia" panose="02040502050405020303" pitchFamily="18" charset="0"/>
              </a:rPr>
              <a:t>anymore</a:t>
            </a:r>
            <a:r>
              <a:rPr lang="hr-HR" sz="2100" b="1" dirty="0">
                <a:solidFill>
                  <a:srgbClr val="FF0000"/>
                </a:solidFill>
                <a:latin typeface="Georgia" panose="02040502050405020303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17684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E90862B-3C13-0E89-EEE7-EDD8538EB86E}"/>
              </a:ext>
            </a:extLst>
          </p:cNvPr>
          <p:cNvSpPr txBox="1">
            <a:spLocks noChangeArrowheads="1"/>
          </p:cNvSpPr>
          <p:nvPr/>
        </p:nvSpPr>
        <p:spPr>
          <a:xfrm>
            <a:off x="695865" y="284281"/>
            <a:ext cx="10972800" cy="465002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hr-HR" sz="5400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Why</a:t>
            </a:r>
            <a:r>
              <a:rPr lang="hr-HR" sz="5400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5400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women</a:t>
            </a:r>
            <a:r>
              <a:rPr lang="hr-HR" sz="5400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5400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power</a:t>
            </a:r>
            <a:r>
              <a:rPr lang="hr-HR" sz="5400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5400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</a:t>
            </a:r>
            <a:r>
              <a:rPr lang="hr-HR" sz="5400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5400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essential</a:t>
            </a:r>
            <a:r>
              <a:rPr lang="hr-HR" sz="5400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for </a:t>
            </a:r>
            <a:r>
              <a:rPr lang="hr-HR" sz="5400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hr-HR" sz="5400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5400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success</a:t>
            </a:r>
            <a:r>
              <a:rPr lang="hr-HR" sz="5400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5400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hr-HR" sz="5400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5400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all</a:t>
            </a:r>
            <a:r>
              <a:rPr lang="hr-HR" sz="5400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5400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hr-HR" sz="5400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5400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engineers</a:t>
            </a:r>
            <a:r>
              <a:rPr lang="hr-HR" sz="5400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GB" sz="5400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17789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>
            <a:extLst>
              <a:ext uri="{FF2B5EF4-FFF2-40B4-BE49-F238E27FC236}">
                <a16:creationId xmlns:a16="http://schemas.microsoft.com/office/drawing/2014/main" id="{ABEEC990-483C-C9EC-66D6-0DA558248187}"/>
              </a:ext>
            </a:extLst>
          </p:cNvPr>
          <p:cNvSpPr txBox="1">
            <a:spLocks noChangeArrowheads="1"/>
          </p:cNvSpPr>
          <p:nvPr/>
        </p:nvSpPr>
        <p:spPr>
          <a:xfrm>
            <a:off x="196374" y="295564"/>
            <a:ext cx="11799252" cy="574292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hr-HR" sz="3000" b="1" dirty="0" err="1">
                <a:solidFill>
                  <a:schemeClr val="bg1"/>
                </a:solidFill>
                <a:latin typeface="Georgia" panose="02040502050405020303" pitchFamily="18" charset="0"/>
              </a:rPr>
              <a:t>Strength</a:t>
            </a:r>
            <a:endParaRPr lang="hr-HR" sz="3000" b="1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marL="0" indent="0" algn="ctr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hr-HR" sz="3000" b="1" dirty="0" err="1">
                <a:solidFill>
                  <a:schemeClr val="bg1"/>
                </a:solidFill>
                <a:latin typeface="Georgia" panose="02040502050405020303" pitchFamily="18" charset="0"/>
              </a:rPr>
              <a:t>Knowledge</a:t>
            </a:r>
            <a:endParaRPr lang="hr-HR" sz="3000" b="1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marL="0" indent="0" algn="r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hr-HR" sz="3000" b="1" dirty="0">
                <a:solidFill>
                  <a:schemeClr val="bg1"/>
                </a:solidFill>
                <a:latin typeface="Georgia" panose="02040502050405020303" pitchFamily="18" charset="0"/>
              </a:rPr>
              <a:t>Power</a:t>
            </a:r>
          </a:p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hr-HR" sz="3000" b="1" dirty="0" err="1">
                <a:solidFill>
                  <a:schemeClr val="bg1"/>
                </a:solidFill>
                <a:latin typeface="Georgia" panose="02040502050405020303" pitchFamily="18" charset="0"/>
              </a:rPr>
              <a:t>Inclusivnes</a:t>
            </a:r>
            <a:endParaRPr lang="hr-HR" sz="3000" b="1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marL="0" indent="0" algn="ctr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hr-HR" sz="3000" b="1" dirty="0">
                <a:solidFill>
                  <a:schemeClr val="bg1"/>
                </a:solidFill>
                <a:latin typeface="Georgia" panose="02040502050405020303" pitchFamily="18" charset="0"/>
              </a:rPr>
              <a:t>Team </a:t>
            </a:r>
            <a:r>
              <a:rPr lang="hr-HR" sz="3000" b="1" dirty="0" err="1">
                <a:solidFill>
                  <a:schemeClr val="bg1"/>
                </a:solidFill>
                <a:latin typeface="Georgia" panose="02040502050405020303" pitchFamily="18" charset="0"/>
              </a:rPr>
              <a:t>work</a:t>
            </a:r>
            <a:endParaRPr lang="hr-HR" sz="3000" b="1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marL="0" indent="0" algn="r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hr-HR" sz="3000" b="1" dirty="0" err="1">
                <a:solidFill>
                  <a:schemeClr val="bg1"/>
                </a:solidFill>
                <a:latin typeface="Georgia" panose="02040502050405020303" pitchFamily="18" charset="0"/>
              </a:rPr>
              <a:t>Empathy</a:t>
            </a:r>
            <a:endParaRPr lang="hr-HR" sz="3000" b="1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sz="3000" b="1" dirty="0">
                <a:solidFill>
                  <a:schemeClr val="bg1"/>
                </a:solidFill>
                <a:latin typeface="Georgia" panose="02040502050405020303" pitchFamily="18" charset="0"/>
              </a:rPr>
              <a:t>Communication</a:t>
            </a:r>
            <a:endParaRPr lang="hr-HR" sz="3000" b="1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marL="0" indent="0">
              <a:lnSpc>
                <a:spcPct val="80000"/>
              </a:lnSpc>
              <a:buFont typeface="Arial" panose="020B0604020202020204" pitchFamily="34" charset="0"/>
              <a:buNone/>
            </a:pPr>
            <a:endParaRPr lang="en-US" sz="3000" b="1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marL="0" indent="0" algn="ctr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sz="3000" b="1" dirty="0">
                <a:solidFill>
                  <a:schemeClr val="bg1"/>
                </a:solidFill>
                <a:latin typeface="Georgia" panose="02040502050405020303" pitchFamily="18" charset="0"/>
              </a:rPr>
              <a:t>Sharing</a:t>
            </a:r>
          </a:p>
          <a:p>
            <a:pPr marL="0" indent="0" algn="r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sz="3000" b="1" dirty="0">
                <a:solidFill>
                  <a:schemeClr val="bg1"/>
                </a:solidFill>
                <a:latin typeface="Georgia" panose="02040502050405020303" pitchFamily="18" charset="0"/>
              </a:rPr>
              <a:t>Responsibility</a:t>
            </a:r>
          </a:p>
          <a:p>
            <a:pPr marL="0" indent="0" algn="ctr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hr-HR" sz="3000" b="1" dirty="0" err="1">
                <a:solidFill>
                  <a:schemeClr val="bg1"/>
                </a:solidFill>
                <a:latin typeface="Georgia" panose="02040502050405020303" pitchFamily="18" charset="0"/>
              </a:rPr>
              <a:t>Leadership</a:t>
            </a:r>
            <a:endParaRPr lang="hr-HR" sz="3000" b="1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marL="0" indent="0" algn="ctr">
              <a:lnSpc>
                <a:spcPct val="80000"/>
              </a:lnSpc>
              <a:buFont typeface="Arial" panose="020B0604020202020204" pitchFamily="34" charset="0"/>
              <a:buNone/>
            </a:pPr>
            <a:endParaRPr lang="hr-HR" sz="3000" b="1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marL="0" indent="0" algn="ctr">
              <a:lnSpc>
                <a:spcPct val="80000"/>
              </a:lnSpc>
              <a:buFont typeface="Arial" panose="020B0604020202020204" pitchFamily="34" charset="0"/>
              <a:buNone/>
            </a:pPr>
            <a:endParaRPr lang="hr-HR" sz="3000" b="1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marL="0" indent="0" algn="ctr">
              <a:lnSpc>
                <a:spcPct val="80000"/>
              </a:lnSpc>
              <a:buFont typeface="Arial" panose="020B0604020202020204" pitchFamily="34" charset="0"/>
              <a:buNone/>
            </a:pPr>
            <a:endParaRPr lang="en-GB" sz="3000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2" name="TekstniOkvir 1">
            <a:extLst>
              <a:ext uri="{FF2B5EF4-FFF2-40B4-BE49-F238E27FC236}">
                <a16:creationId xmlns:a16="http://schemas.microsoft.com/office/drawing/2014/main" id="{538F4680-EC6D-569D-247D-FF2F26499BB3}"/>
              </a:ext>
            </a:extLst>
          </p:cNvPr>
          <p:cNvSpPr txBox="1"/>
          <p:nvPr/>
        </p:nvSpPr>
        <p:spPr>
          <a:xfrm>
            <a:off x="5339222" y="3167027"/>
            <a:ext cx="151355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3000" b="1" dirty="0" err="1">
                <a:solidFill>
                  <a:schemeClr val="bg1"/>
                </a:solidFill>
                <a:latin typeface="Georgia" panose="02040502050405020303" pitchFamily="18" charset="0"/>
              </a:rPr>
              <a:t>Caring</a:t>
            </a:r>
            <a:endParaRPr lang="hr-HR" sz="3000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4" name="TekstniOkvir 3">
            <a:extLst>
              <a:ext uri="{FF2B5EF4-FFF2-40B4-BE49-F238E27FC236}">
                <a16:creationId xmlns:a16="http://schemas.microsoft.com/office/drawing/2014/main" id="{FF0F7F20-D099-2E63-4E8E-1E8BC83D546E}"/>
              </a:ext>
            </a:extLst>
          </p:cNvPr>
          <p:cNvSpPr txBox="1"/>
          <p:nvPr/>
        </p:nvSpPr>
        <p:spPr>
          <a:xfrm>
            <a:off x="8437417" y="357844"/>
            <a:ext cx="31634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  <a:spcBef>
                <a:spcPts val="1000"/>
              </a:spcBef>
            </a:pPr>
            <a:r>
              <a:rPr lang="hr-HR" sz="3000" b="1" dirty="0" err="1">
                <a:solidFill>
                  <a:schemeClr val="bg1"/>
                </a:solidFill>
                <a:latin typeface="Georgia" panose="02040502050405020303" pitchFamily="18" charset="0"/>
              </a:rPr>
              <a:t>Vulnerability</a:t>
            </a:r>
            <a:endParaRPr lang="hr-HR" sz="3000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6" name="TekstniOkvir 5">
            <a:extLst>
              <a:ext uri="{FF2B5EF4-FFF2-40B4-BE49-F238E27FC236}">
                <a16:creationId xmlns:a16="http://schemas.microsoft.com/office/drawing/2014/main" id="{A90EC5B6-61DB-9183-DCF8-4B9582F7B30E}"/>
              </a:ext>
            </a:extLst>
          </p:cNvPr>
          <p:cNvSpPr txBox="1"/>
          <p:nvPr/>
        </p:nvSpPr>
        <p:spPr>
          <a:xfrm>
            <a:off x="1770948" y="2437909"/>
            <a:ext cx="184023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000" b="1" dirty="0" err="1">
                <a:solidFill>
                  <a:schemeClr val="bg1"/>
                </a:solidFill>
                <a:latin typeface="Georgia" panose="02040502050405020303" pitchFamily="18" charset="0"/>
              </a:rPr>
              <a:t>Clarity</a:t>
            </a:r>
            <a:endParaRPr lang="hr-HR" sz="3000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8" name="TekstniOkvir 7">
            <a:extLst>
              <a:ext uri="{FF2B5EF4-FFF2-40B4-BE49-F238E27FC236}">
                <a16:creationId xmlns:a16="http://schemas.microsoft.com/office/drawing/2014/main" id="{DF0CA630-0029-2659-837C-DB2362E78CCA}"/>
              </a:ext>
            </a:extLst>
          </p:cNvPr>
          <p:cNvSpPr txBox="1"/>
          <p:nvPr/>
        </p:nvSpPr>
        <p:spPr>
          <a:xfrm>
            <a:off x="2064328" y="980532"/>
            <a:ext cx="284941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000" b="1" dirty="0" err="1">
                <a:solidFill>
                  <a:schemeClr val="bg1"/>
                </a:solidFill>
                <a:latin typeface="Georgia" panose="02040502050405020303" pitchFamily="18" charset="0"/>
              </a:rPr>
              <a:t>Motivation</a:t>
            </a:r>
            <a:endParaRPr lang="hr-HR" sz="3000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9" name="TekstniOkvir 8">
            <a:extLst>
              <a:ext uri="{FF2B5EF4-FFF2-40B4-BE49-F238E27FC236}">
                <a16:creationId xmlns:a16="http://schemas.microsoft.com/office/drawing/2014/main" id="{A4C3EB09-1B73-D275-E036-03FA468D2886}"/>
              </a:ext>
            </a:extLst>
          </p:cNvPr>
          <p:cNvSpPr txBox="1"/>
          <p:nvPr/>
        </p:nvSpPr>
        <p:spPr>
          <a:xfrm>
            <a:off x="7029977" y="1534530"/>
            <a:ext cx="284941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000" b="1" dirty="0" err="1">
                <a:solidFill>
                  <a:schemeClr val="bg1"/>
                </a:solidFill>
                <a:latin typeface="Georgia" panose="02040502050405020303" pitchFamily="18" charset="0"/>
              </a:rPr>
              <a:t>Planning</a:t>
            </a:r>
            <a:endParaRPr lang="hr-HR" sz="3000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10" name="TekstniOkvir 9">
            <a:extLst>
              <a:ext uri="{FF2B5EF4-FFF2-40B4-BE49-F238E27FC236}">
                <a16:creationId xmlns:a16="http://schemas.microsoft.com/office/drawing/2014/main" id="{45252125-D98D-3437-C32F-DA60A85638A9}"/>
              </a:ext>
            </a:extLst>
          </p:cNvPr>
          <p:cNvSpPr txBox="1"/>
          <p:nvPr/>
        </p:nvSpPr>
        <p:spPr>
          <a:xfrm>
            <a:off x="9368358" y="5334429"/>
            <a:ext cx="206979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3000" b="1" dirty="0" err="1">
                <a:solidFill>
                  <a:schemeClr val="bg1"/>
                </a:solidFill>
                <a:latin typeface="Georgia" panose="02040502050405020303" pitchFamily="18" charset="0"/>
              </a:rPr>
              <a:t>Relations</a:t>
            </a:r>
            <a:endParaRPr lang="hr-HR" sz="3000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11" name="TekstniOkvir 10">
            <a:extLst>
              <a:ext uri="{FF2B5EF4-FFF2-40B4-BE49-F238E27FC236}">
                <a16:creationId xmlns:a16="http://schemas.microsoft.com/office/drawing/2014/main" id="{5589CEFA-A241-F2A4-F238-FC544A2D363C}"/>
              </a:ext>
            </a:extLst>
          </p:cNvPr>
          <p:cNvSpPr txBox="1"/>
          <p:nvPr/>
        </p:nvSpPr>
        <p:spPr>
          <a:xfrm>
            <a:off x="1536181" y="5057430"/>
            <a:ext cx="183896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3000" b="1" dirty="0" err="1">
                <a:solidFill>
                  <a:schemeClr val="bg1"/>
                </a:solidFill>
                <a:latin typeface="Georgia" panose="02040502050405020303" pitchFamily="18" charset="0"/>
              </a:rPr>
              <a:t>Stability</a:t>
            </a:r>
            <a:endParaRPr lang="hr-HR" sz="3000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12" name="TekstniOkvir 11">
            <a:extLst>
              <a:ext uri="{FF2B5EF4-FFF2-40B4-BE49-F238E27FC236}">
                <a16:creationId xmlns:a16="http://schemas.microsoft.com/office/drawing/2014/main" id="{3EE64A6C-ED07-C77A-1EA2-F709742B52C7}"/>
              </a:ext>
            </a:extLst>
          </p:cNvPr>
          <p:cNvSpPr txBox="1"/>
          <p:nvPr/>
        </p:nvSpPr>
        <p:spPr>
          <a:xfrm>
            <a:off x="627609" y="4277041"/>
            <a:ext cx="343639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000" b="1" dirty="0" err="1">
                <a:solidFill>
                  <a:schemeClr val="bg1"/>
                </a:solidFill>
                <a:latin typeface="Georgia" panose="02040502050405020303" pitchFamily="18" charset="0"/>
              </a:rPr>
              <a:t>Understanding</a:t>
            </a:r>
            <a:r>
              <a:rPr lang="hr-HR" sz="3000" b="1" dirty="0">
                <a:solidFill>
                  <a:schemeClr val="bg1"/>
                </a:solidFill>
                <a:latin typeface="Georgia" panose="02040502050405020303" pitchFamily="18" charset="0"/>
              </a:rPr>
              <a:t> </a:t>
            </a:r>
          </a:p>
        </p:txBody>
      </p:sp>
      <p:sp>
        <p:nvSpPr>
          <p:cNvPr id="15" name="TekstniOkvir 14">
            <a:extLst>
              <a:ext uri="{FF2B5EF4-FFF2-40B4-BE49-F238E27FC236}">
                <a16:creationId xmlns:a16="http://schemas.microsoft.com/office/drawing/2014/main" id="{EDB5A180-1DF6-7721-1DA5-6BF2E5F0D499}"/>
              </a:ext>
            </a:extLst>
          </p:cNvPr>
          <p:cNvSpPr txBox="1"/>
          <p:nvPr/>
        </p:nvSpPr>
        <p:spPr>
          <a:xfrm>
            <a:off x="2946167" y="113087"/>
            <a:ext cx="343639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3000" b="1" dirty="0" err="1">
                <a:solidFill>
                  <a:schemeClr val="bg1"/>
                </a:solidFill>
                <a:latin typeface="Georgia" panose="02040502050405020303" pitchFamily="18" charset="0"/>
              </a:rPr>
              <a:t>Openness</a:t>
            </a:r>
            <a:endParaRPr lang="hr-HR" sz="3000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sp>
        <p:nvSpPr>
          <p:cNvPr id="16" name="TekstniOkvir 15">
            <a:extLst>
              <a:ext uri="{FF2B5EF4-FFF2-40B4-BE49-F238E27FC236}">
                <a16:creationId xmlns:a16="http://schemas.microsoft.com/office/drawing/2014/main" id="{84E27D47-FA99-937B-FB58-356E934E616C}"/>
              </a:ext>
            </a:extLst>
          </p:cNvPr>
          <p:cNvSpPr txBox="1"/>
          <p:nvPr/>
        </p:nvSpPr>
        <p:spPr>
          <a:xfrm>
            <a:off x="8412818" y="3806393"/>
            <a:ext cx="333777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3000" b="1" dirty="0" err="1">
                <a:solidFill>
                  <a:schemeClr val="bg1"/>
                </a:solidFill>
                <a:latin typeface="Georgia" panose="02040502050405020303" pitchFamily="18" charset="0"/>
              </a:rPr>
              <a:t>Encouragement</a:t>
            </a:r>
            <a:endParaRPr lang="hr-HR" sz="3000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84450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>
            <a:extLst>
              <a:ext uri="{FF2B5EF4-FFF2-40B4-BE49-F238E27FC236}">
                <a16:creationId xmlns:a16="http://schemas.microsoft.com/office/drawing/2014/main" id="{ABEEC990-483C-C9EC-66D6-0DA558248187}"/>
              </a:ext>
            </a:extLst>
          </p:cNvPr>
          <p:cNvSpPr txBox="1">
            <a:spLocks noChangeArrowheads="1"/>
          </p:cNvSpPr>
          <p:nvPr/>
        </p:nvSpPr>
        <p:spPr>
          <a:xfrm>
            <a:off x="92857" y="801646"/>
            <a:ext cx="11799252" cy="48572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hr-HR" sz="5400" b="1" dirty="0" err="1">
                <a:solidFill>
                  <a:schemeClr val="bg1"/>
                </a:solidFill>
                <a:latin typeface="Georgia" panose="02040502050405020303" pitchFamily="18" charset="0"/>
              </a:rPr>
              <a:t>Synergy</a:t>
            </a:r>
            <a:endParaRPr lang="hr-HR" sz="5400" b="1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marL="0" indent="0" algn="ctr">
              <a:buNone/>
            </a:pPr>
            <a:endParaRPr lang="hr-HR" sz="5400" b="1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marL="0" indent="0" algn="ctr">
              <a:buNone/>
            </a:pPr>
            <a:endParaRPr lang="hr-HR" sz="5400" b="1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marL="0" indent="0" algn="ctr">
              <a:buNone/>
            </a:pPr>
            <a:r>
              <a:rPr lang="hr-HR" sz="5400" b="1" dirty="0" err="1">
                <a:solidFill>
                  <a:schemeClr val="bg1"/>
                </a:solidFill>
                <a:latin typeface="Georgia" panose="02040502050405020303" pitchFamily="18" charset="0"/>
              </a:rPr>
              <a:t>Only</a:t>
            </a:r>
            <a:r>
              <a:rPr lang="hr-HR" sz="5400" b="1" dirty="0">
                <a:solidFill>
                  <a:schemeClr val="bg1"/>
                </a:solidFill>
                <a:latin typeface="Georgia" panose="02040502050405020303" pitchFamily="18" charset="0"/>
              </a:rPr>
              <a:t> </a:t>
            </a:r>
            <a:r>
              <a:rPr lang="hr-HR" sz="5400" b="1" dirty="0" err="1">
                <a:solidFill>
                  <a:schemeClr val="bg1"/>
                </a:solidFill>
                <a:latin typeface="Georgia" panose="02040502050405020303" pitchFamily="18" charset="0"/>
              </a:rPr>
              <a:t>than</a:t>
            </a:r>
            <a:r>
              <a:rPr lang="hr-HR" sz="5400" b="1" dirty="0">
                <a:solidFill>
                  <a:schemeClr val="bg1"/>
                </a:solidFill>
                <a:latin typeface="Georgia" panose="02040502050405020303" pitchFamily="18" charset="0"/>
              </a:rPr>
              <a:t> </a:t>
            </a:r>
            <a:r>
              <a:rPr lang="hr-HR" sz="5400" b="1" dirty="0" err="1">
                <a:solidFill>
                  <a:schemeClr val="bg1"/>
                </a:solidFill>
                <a:latin typeface="Georgia" panose="02040502050405020303" pitchFamily="18" charset="0"/>
              </a:rPr>
              <a:t>the</a:t>
            </a:r>
            <a:r>
              <a:rPr lang="hr-HR" sz="5400" b="1" dirty="0">
                <a:solidFill>
                  <a:schemeClr val="bg1"/>
                </a:solidFill>
                <a:latin typeface="Georgia" panose="02040502050405020303" pitchFamily="18" charset="0"/>
              </a:rPr>
              <a:t> NEB </a:t>
            </a:r>
            <a:r>
              <a:rPr lang="hr-HR" sz="5400" b="1" dirty="0" err="1">
                <a:solidFill>
                  <a:schemeClr val="bg1"/>
                </a:solidFill>
                <a:latin typeface="Georgia" panose="02040502050405020303" pitchFamily="18" charset="0"/>
              </a:rPr>
              <a:t>will</a:t>
            </a:r>
            <a:r>
              <a:rPr lang="hr-HR" sz="5400" b="1" dirty="0">
                <a:solidFill>
                  <a:schemeClr val="bg1"/>
                </a:solidFill>
                <a:latin typeface="Georgia" panose="02040502050405020303" pitchFamily="18" charset="0"/>
              </a:rPr>
              <a:t> </a:t>
            </a:r>
            <a:r>
              <a:rPr lang="hr-HR" sz="5400" b="1" dirty="0" err="1">
                <a:solidFill>
                  <a:schemeClr val="bg1"/>
                </a:solidFill>
                <a:latin typeface="Georgia" panose="02040502050405020303" pitchFamily="18" charset="0"/>
              </a:rPr>
              <a:t>be</a:t>
            </a:r>
            <a:r>
              <a:rPr lang="hr-HR" sz="5400" b="1" dirty="0">
                <a:solidFill>
                  <a:schemeClr val="bg1"/>
                </a:solidFill>
                <a:latin typeface="Georgia" panose="02040502050405020303" pitchFamily="18" charset="0"/>
              </a:rPr>
              <a:t> </a:t>
            </a:r>
            <a:r>
              <a:rPr lang="hr-HR" sz="5400" b="1" dirty="0" err="1">
                <a:solidFill>
                  <a:schemeClr val="bg1"/>
                </a:solidFill>
                <a:latin typeface="Georgia" panose="02040502050405020303" pitchFamily="18" charset="0"/>
              </a:rPr>
              <a:t>successful</a:t>
            </a:r>
            <a:endParaRPr lang="hr-HR" sz="3000" b="1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marL="0" indent="0" algn="ctr">
              <a:lnSpc>
                <a:spcPct val="80000"/>
              </a:lnSpc>
              <a:buFont typeface="Arial" panose="020B0604020202020204" pitchFamily="34" charset="0"/>
              <a:buNone/>
            </a:pPr>
            <a:endParaRPr lang="hr-HR" sz="5400" b="1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marL="0" indent="0" algn="ctr">
              <a:lnSpc>
                <a:spcPct val="80000"/>
              </a:lnSpc>
              <a:buFont typeface="Arial" panose="020B0604020202020204" pitchFamily="34" charset="0"/>
              <a:buNone/>
            </a:pPr>
            <a:endParaRPr lang="hr-HR" sz="5400" b="1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marL="0" indent="0" algn="ctr">
              <a:lnSpc>
                <a:spcPct val="80000"/>
              </a:lnSpc>
              <a:buFont typeface="Arial" panose="020B0604020202020204" pitchFamily="34" charset="0"/>
              <a:buNone/>
            </a:pPr>
            <a:endParaRPr lang="en-GB" sz="5400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68397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>
            <a:extLst>
              <a:ext uri="{FF2B5EF4-FFF2-40B4-BE49-F238E27FC236}">
                <a16:creationId xmlns:a16="http://schemas.microsoft.com/office/drawing/2014/main" id="{ABEEC990-483C-C9EC-66D6-0DA558248187}"/>
              </a:ext>
            </a:extLst>
          </p:cNvPr>
          <p:cNvSpPr txBox="1">
            <a:spLocks noChangeArrowheads="1"/>
          </p:cNvSpPr>
          <p:nvPr/>
        </p:nvSpPr>
        <p:spPr>
          <a:xfrm>
            <a:off x="196374" y="681487"/>
            <a:ext cx="11799252" cy="47194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hr-HR" sz="5400" b="1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marL="0" indent="0" algn="ctr">
              <a:buNone/>
            </a:pPr>
            <a:r>
              <a:rPr lang="hr-HR" sz="5400" b="1" dirty="0">
                <a:solidFill>
                  <a:schemeClr val="bg1"/>
                </a:solidFill>
                <a:latin typeface="Georgia" panose="02040502050405020303" pitchFamily="18" charset="0"/>
              </a:rPr>
              <a:t>Be </a:t>
            </a:r>
            <a:r>
              <a:rPr lang="hr-HR" sz="5400" b="1" dirty="0" err="1">
                <a:solidFill>
                  <a:schemeClr val="bg1"/>
                </a:solidFill>
                <a:latin typeface="Georgia" panose="02040502050405020303" pitchFamily="18" charset="0"/>
              </a:rPr>
              <a:t>supportive</a:t>
            </a:r>
            <a:r>
              <a:rPr lang="hr-HR" sz="5400" b="1" dirty="0">
                <a:solidFill>
                  <a:schemeClr val="bg1"/>
                </a:solidFill>
                <a:latin typeface="Georgia" panose="02040502050405020303" pitchFamily="18" charset="0"/>
              </a:rPr>
              <a:t>, </a:t>
            </a:r>
            <a:r>
              <a:rPr lang="hr-HR" sz="5400" b="1" dirty="0" err="1">
                <a:solidFill>
                  <a:schemeClr val="bg1"/>
                </a:solidFill>
                <a:latin typeface="Georgia" panose="02040502050405020303" pitchFamily="18" charset="0"/>
              </a:rPr>
              <a:t>be</a:t>
            </a:r>
            <a:r>
              <a:rPr lang="hr-HR" sz="5400" b="1" dirty="0">
                <a:solidFill>
                  <a:schemeClr val="bg1"/>
                </a:solidFill>
                <a:latin typeface="Georgia" panose="02040502050405020303" pitchFamily="18" charset="0"/>
              </a:rPr>
              <a:t> </a:t>
            </a:r>
            <a:r>
              <a:rPr lang="hr-HR" sz="5400" b="1" dirty="0" err="1">
                <a:solidFill>
                  <a:schemeClr val="bg1"/>
                </a:solidFill>
                <a:latin typeface="Georgia" panose="02040502050405020303" pitchFamily="18" charset="0"/>
              </a:rPr>
              <a:t>inclusive</a:t>
            </a:r>
            <a:r>
              <a:rPr lang="hr-HR" sz="5400" b="1" dirty="0">
                <a:solidFill>
                  <a:schemeClr val="bg1"/>
                </a:solidFill>
                <a:latin typeface="Georgia" panose="02040502050405020303" pitchFamily="18" charset="0"/>
              </a:rPr>
              <a:t>!</a:t>
            </a:r>
          </a:p>
          <a:p>
            <a:pPr marL="0" indent="0" algn="ctr">
              <a:buNone/>
            </a:pPr>
            <a:endParaRPr lang="hr-HR" sz="5400" b="1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marL="0" indent="0" algn="ctr">
              <a:buNone/>
            </a:pPr>
            <a:r>
              <a:rPr lang="hr-HR" sz="5400" b="1" dirty="0">
                <a:solidFill>
                  <a:schemeClr val="bg1"/>
                </a:solidFill>
                <a:latin typeface="Georgia" panose="02040502050405020303" pitchFamily="18" charset="0"/>
              </a:rPr>
              <a:t>THANK YOU!</a:t>
            </a:r>
            <a:endParaRPr lang="hr-HR" sz="5400" i="1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marL="0" indent="0" algn="ctr">
              <a:lnSpc>
                <a:spcPct val="80000"/>
              </a:lnSpc>
              <a:buFont typeface="Arial" panose="020B0604020202020204" pitchFamily="34" charset="0"/>
              <a:buNone/>
            </a:pPr>
            <a:endParaRPr lang="hr-HR" sz="5400" b="1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marL="0" indent="0" algn="ctr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hr-HR" sz="3000" b="1" dirty="0">
                <a:solidFill>
                  <a:schemeClr val="bg1"/>
                </a:solidFill>
                <a:latin typeface="Georgia" panose="02040502050405020303" pitchFamily="18" charset="0"/>
              </a:rPr>
              <a:t>blazenka.micevic@agrodet.hr</a:t>
            </a:r>
          </a:p>
          <a:p>
            <a:pPr marL="0" indent="0" algn="ctr">
              <a:lnSpc>
                <a:spcPct val="80000"/>
              </a:lnSpc>
              <a:buFont typeface="Arial" panose="020B0604020202020204" pitchFamily="34" charset="0"/>
              <a:buNone/>
            </a:pPr>
            <a:endParaRPr lang="hr-HR" sz="5400" b="1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marL="0" indent="0" algn="ctr">
              <a:lnSpc>
                <a:spcPct val="80000"/>
              </a:lnSpc>
              <a:buFont typeface="Arial" panose="020B0604020202020204" pitchFamily="34" charset="0"/>
              <a:buNone/>
            </a:pPr>
            <a:endParaRPr lang="hr-HR" sz="5400" b="1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marL="0" indent="0" algn="ctr">
              <a:lnSpc>
                <a:spcPct val="80000"/>
              </a:lnSpc>
              <a:buFont typeface="Arial" panose="020B0604020202020204" pitchFamily="34" charset="0"/>
              <a:buNone/>
            </a:pPr>
            <a:endParaRPr lang="en-GB" sz="5400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4406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>
            <a:extLst>
              <a:ext uri="{FF2B5EF4-FFF2-40B4-BE49-F238E27FC236}">
                <a16:creationId xmlns:a16="http://schemas.microsoft.com/office/drawing/2014/main" id="{ABEEC990-483C-C9EC-66D6-0DA558248187}"/>
              </a:ext>
            </a:extLst>
          </p:cNvPr>
          <p:cNvSpPr txBox="1">
            <a:spLocks noChangeArrowheads="1"/>
          </p:cNvSpPr>
          <p:nvPr/>
        </p:nvSpPr>
        <p:spPr>
          <a:xfrm>
            <a:off x="293298" y="207033"/>
            <a:ext cx="11635350" cy="588321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hr-HR" sz="2000" b="1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Few</a:t>
            </a:r>
            <a:r>
              <a:rPr lang="hr-HR" sz="2000" b="1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</a:t>
            </a:r>
            <a:r>
              <a:rPr lang="hr-HR" sz="2000" b="1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facts</a:t>
            </a:r>
            <a:r>
              <a:rPr lang="hr-HR" sz="2000" b="1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:</a:t>
            </a:r>
            <a:endParaRPr lang="hr-HR" sz="2000" b="1" dirty="0">
              <a:solidFill>
                <a:schemeClr val="bg1"/>
              </a:solidFill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hr-HR" sz="1600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Engineering</a:t>
            </a:r>
            <a:r>
              <a:rPr lang="hr-HR" sz="1600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</a:t>
            </a:r>
            <a:r>
              <a:rPr lang="hr-HR" sz="1600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work</a:t>
            </a:r>
            <a:r>
              <a:rPr lang="hr-HR" sz="1600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</a:t>
            </a:r>
            <a:r>
              <a:rPr lang="hr-HR" sz="1600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is</a:t>
            </a:r>
            <a:r>
              <a:rPr lang="hr-HR" sz="1600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a </a:t>
            </a:r>
            <a:r>
              <a:rPr lang="hr-HR" sz="1600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basis</a:t>
            </a:r>
            <a:r>
              <a:rPr lang="hr-HR" sz="1600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for </a:t>
            </a:r>
            <a:r>
              <a:rPr lang="hr-HR" sz="1600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the</a:t>
            </a:r>
            <a:r>
              <a:rPr lang="hr-HR" sz="1600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</a:t>
            </a:r>
            <a:r>
              <a:rPr lang="hr-HR" sz="1600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functioning</a:t>
            </a:r>
            <a:r>
              <a:rPr lang="hr-HR" sz="1600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</a:t>
            </a:r>
            <a:r>
              <a:rPr lang="hr-HR" sz="1600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of</a:t>
            </a:r>
            <a:r>
              <a:rPr lang="hr-HR" sz="1600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</a:t>
            </a:r>
            <a:r>
              <a:rPr lang="hr-HR" sz="1600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all</a:t>
            </a:r>
            <a:r>
              <a:rPr lang="hr-HR" sz="1600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</a:t>
            </a:r>
            <a:r>
              <a:rPr lang="hr-HR" sz="1600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aspects</a:t>
            </a:r>
            <a:r>
              <a:rPr lang="hr-HR" sz="1600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</a:t>
            </a:r>
            <a:r>
              <a:rPr lang="hr-HR" sz="1600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of</a:t>
            </a:r>
            <a:r>
              <a:rPr lang="hr-HR" sz="1600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</a:t>
            </a:r>
            <a:r>
              <a:rPr lang="hr-HR" sz="1600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daily</a:t>
            </a:r>
            <a:r>
              <a:rPr lang="hr-HR" sz="1600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</a:t>
            </a:r>
            <a:r>
              <a:rPr lang="hr-HR" sz="1600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life</a:t>
            </a:r>
            <a:r>
              <a:rPr lang="hr-HR" sz="1600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,</a:t>
            </a:r>
            <a:endParaRPr lang="hr-HR" sz="1600" dirty="0">
              <a:solidFill>
                <a:schemeClr val="bg1"/>
              </a:solidFill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hr-HR" sz="1600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There</a:t>
            </a:r>
            <a:r>
              <a:rPr lang="hr-HR" sz="1600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are </a:t>
            </a:r>
            <a:r>
              <a:rPr lang="hr-HR" sz="1600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over</a:t>
            </a:r>
            <a:r>
              <a:rPr lang="hr-HR" sz="1600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1600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six</a:t>
            </a:r>
            <a:r>
              <a:rPr lang="hr-HR" sz="1600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1600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million</a:t>
            </a:r>
            <a:r>
              <a:rPr lang="hr-HR" sz="1600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European </a:t>
            </a:r>
            <a:r>
              <a:rPr lang="hr-HR" sz="1600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Engineers</a:t>
            </a:r>
            <a:r>
              <a:rPr lang="hr-HR" sz="1600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1600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hr-HR" sz="1600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are </a:t>
            </a:r>
            <a:r>
              <a:rPr lang="hr-HR" sz="1600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active</a:t>
            </a:r>
            <a:r>
              <a:rPr lang="hr-HR" sz="1600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1600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hr-HR" sz="1600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hr-HR" sz="1600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broad</a:t>
            </a:r>
            <a:r>
              <a:rPr lang="hr-HR" sz="1600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1600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variety</a:t>
            </a:r>
            <a:r>
              <a:rPr lang="hr-HR" sz="1600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1600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hr-HR" sz="1600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1600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Engineering</a:t>
            </a:r>
            <a:r>
              <a:rPr lang="hr-HR" sz="1600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1600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branches</a:t>
            </a:r>
            <a:r>
              <a:rPr lang="hr-HR" sz="1600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endParaRPr lang="hr-HR" sz="2000" b="1" dirty="0">
              <a:solidFill>
                <a:schemeClr val="bg1"/>
              </a:solidFill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hr-HR" sz="2000" b="1" dirty="0">
                <a:solidFill>
                  <a:schemeClr val="bg1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</a:t>
            </a:r>
            <a:r>
              <a:rPr lang="hr-HR" sz="2000" b="1" dirty="0" err="1">
                <a:solidFill>
                  <a:schemeClr val="bg1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surveying</a:t>
            </a:r>
            <a:r>
              <a:rPr lang="hr-HR" sz="2000" b="1" dirty="0">
                <a:solidFill>
                  <a:schemeClr val="bg1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2000" b="1" dirty="0" err="1">
                <a:solidFill>
                  <a:schemeClr val="bg1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sector</a:t>
            </a:r>
            <a:r>
              <a:rPr lang="hr-HR" sz="2000" b="1" dirty="0">
                <a:solidFill>
                  <a:schemeClr val="bg1"/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742950" lvl="1" indent="-285750" algn="just"/>
            <a:r>
              <a:rPr lang="hr-HR" sz="1600" dirty="0" err="1">
                <a:solidFill>
                  <a:schemeClr val="bg1"/>
                </a:solidFill>
                <a:latin typeface="Georgia" panose="02040502050405020303" pitchFamily="18" charset="0"/>
              </a:rPr>
              <a:t>The</a:t>
            </a:r>
            <a:r>
              <a:rPr lang="hr-HR" sz="1600" dirty="0">
                <a:solidFill>
                  <a:schemeClr val="bg1"/>
                </a:solidFill>
                <a:latin typeface="Georgia" panose="02040502050405020303" pitchFamily="18" charset="0"/>
              </a:rPr>
              <a:t> </a:t>
            </a:r>
            <a:r>
              <a:rPr lang="hr-HR" sz="1600" dirty="0" err="1">
                <a:solidFill>
                  <a:schemeClr val="bg1"/>
                </a:solidFill>
                <a:latin typeface="Georgia" panose="02040502050405020303" pitchFamily="18" charset="0"/>
              </a:rPr>
              <a:t>representation</a:t>
            </a:r>
            <a:r>
              <a:rPr lang="hr-HR" sz="1600" dirty="0">
                <a:solidFill>
                  <a:schemeClr val="bg1"/>
                </a:solidFill>
                <a:latin typeface="Georgia" panose="02040502050405020303" pitchFamily="18" charset="0"/>
              </a:rPr>
              <a:t> </a:t>
            </a:r>
            <a:r>
              <a:rPr lang="hr-HR" sz="1600" dirty="0" err="1">
                <a:solidFill>
                  <a:schemeClr val="bg1"/>
                </a:solidFill>
                <a:latin typeface="Georgia" panose="02040502050405020303" pitchFamily="18" charset="0"/>
              </a:rPr>
              <a:t>of</a:t>
            </a:r>
            <a:r>
              <a:rPr lang="hr-HR" sz="1600" dirty="0">
                <a:solidFill>
                  <a:schemeClr val="bg1"/>
                </a:solidFill>
                <a:latin typeface="Georgia" panose="02040502050405020303" pitchFamily="18" charset="0"/>
              </a:rPr>
              <a:t> </a:t>
            </a:r>
            <a:r>
              <a:rPr lang="hr-HR" sz="1600" dirty="0" err="1">
                <a:solidFill>
                  <a:schemeClr val="bg1"/>
                </a:solidFill>
                <a:latin typeface="Georgia" panose="02040502050405020303" pitchFamily="18" charset="0"/>
              </a:rPr>
              <a:t>women</a:t>
            </a:r>
            <a:r>
              <a:rPr lang="hr-HR" sz="1600" dirty="0">
                <a:solidFill>
                  <a:schemeClr val="bg1"/>
                </a:solidFill>
                <a:latin typeface="Georgia" panose="02040502050405020303" pitchFamily="18" charset="0"/>
              </a:rPr>
              <a:t> </a:t>
            </a:r>
            <a:r>
              <a:rPr lang="hr-HR" sz="1600" dirty="0" err="1">
                <a:solidFill>
                  <a:schemeClr val="bg1"/>
                </a:solidFill>
                <a:latin typeface="Georgia" panose="02040502050405020303" pitchFamily="18" charset="0"/>
              </a:rPr>
              <a:t>in</a:t>
            </a:r>
            <a:r>
              <a:rPr lang="hr-HR" sz="1600" dirty="0">
                <a:solidFill>
                  <a:schemeClr val="bg1"/>
                </a:solidFill>
                <a:latin typeface="Georgia" panose="02040502050405020303" pitchFamily="18" charset="0"/>
              </a:rPr>
              <a:t> </a:t>
            </a:r>
            <a:r>
              <a:rPr lang="hr-HR" sz="1600" dirty="0" err="1">
                <a:solidFill>
                  <a:schemeClr val="bg1"/>
                </a:solidFill>
                <a:latin typeface="Georgia" panose="02040502050405020303" pitchFamily="18" charset="0"/>
              </a:rPr>
              <a:t>surveying</a:t>
            </a:r>
            <a:r>
              <a:rPr lang="hr-HR" sz="1600" dirty="0">
                <a:solidFill>
                  <a:schemeClr val="bg1"/>
                </a:solidFill>
                <a:latin typeface="Georgia" panose="02040502050405020303" pitchFamily="18" charset="0"/>
              </a:rPr>
              <a:t>, </a:t>
            </a:r>
            <a:r>
              <a:rPr lang="hr-HR" sz="1600" dirty="0" err="1">
                <a:solidFill>
                  <a:schemeClr val="bg1"/>
                </a:solidFill>
                <a:latin typeface="Georgia" panose="02040502050405020303" pitchFamily="18" charset="0"/>
              </a:rPr>
              <a:t>in</a:t>
            </a:r>
            <a:r>
              <a:rPr lang="hr-HR" sz="1600" dirty="0">
                <a:solidFill>
                  <a:schemeClr val="bg1"/>
                </a:solidFill>
                <a:latin typeface="Georgia" panose="02040502050405020303" pitchFamily="18" charset="0"/>
              </a:rPr>
              <a:t> </a:t>
            </a:r>
            <a:r>
              <a:rPr lang="hr-HR" sz="1600" dirty="0" err="1">
                <a:solidFill>
                  <a:schemeClr val="bg1"/>
                </a:solidFill>
                <a:latin typeface="Georgia" panose="02040502050405020303" pitchFamily="18" charset="0"/>
              </a:rPr>
              <a:t>many</a:t>
            </a:r>
            <a:r>
              <a:rPr lang="hr-HR" sz="1600" dirty="0">
                <a:solidFill>
                  <a:schemeClr val="bg1"/>
                </a:solidFill>
                <a:latin typeface="Georgia" panose="02040502050405020303" pitchFamily="18" charset="0"/>
              </a:rPr>
              <a:t> </a:t>
            </a:r>
            <a:r>
              <a:rPr lang="hr-HR" sz="1600" dirty="0" err="1">
                <a:solidFill>
                  <a:schemeClr val="bg1"/>
                </a:solidFill>
                <a:latin typeface="Georgia" panose="02040502050405020303" pitchFamily="18" charset="0"/>
              </a:rPr>
              <a:t>countries</a:t>
            </a:r>
            <a:r>
              <a:rPr lang="hr-HR" sz="1600" dirty="0">
                <a:solidFill>
                  <a:schemeClr val="bg1"/>
                </a:solidFill>
                <a:latin typeface="Georgia" panose="02040502050405020303" pitchFamily="18" charset="0"/>
              </a:rPr>
              <a:t>, </a:t>
            </a:r>
            <a:r>
              <a:rPr lang="hr-HR" sz="1600" dirty="0" err="1">
                <a:solidFill>
                  <a:schemeClr val="bg1"/>
                </a:solidFill>
                <a:latin typeface="Georgia" panose="02040502050405020303" pitchFamily="18" charset="0"/>
              </a:rPr>
              <a:t>is</a:t>
            </a:r>
            <a:r>
              <a:rPr lang="hr-HR" sz="1600" dirty="0">
                <a:solidFill>
                  <a:schemeClr val="bg1"/>
                </a:solidFill>
                <a:latin typeface="Georgia" panose="02040502050405020303" pitchFamily="18" charset="0"/>
              </a:rPr>
              <a:t> </a:t>
            </a:r>
            <a:r>
              <a:rPr lang="hr-HR" sz="1600" dirty="0" err="1">
                <a:solidFill>
                  <a:schemeClr val="bg1"/>
                </a:solidFill>
                <a:latin typeface="Georgia" panose="02040502050405020303" pitchFamily="18" charset="0"/>
              </a:rPr>
              <a:t>significantly</a:t>
            </a:r>
            <a:r>
              <a:rPr lang="hr-HR" sz="1600" dirty="0">
                <a:solidFill>
                  <a:schemeClr val="bg1"/>
                </a:solidFill>
                <a:latin typeface="Georgia" panose="02040502050405020303" pitchFamily="18" charset="0"/>
              </a:rPr>
              <a:t> </a:t>
            </a:r>
            <a:r>
              <a:rPr lang="hr-HR" sz="1600" dirty="0" err="1">
                <a:solidFill>
                  <a:schemeClr val="bg1"/>
                </a:solidFill>
                <a:latin typeface="Georgia" panose="02040502050405020303" pitchFamily="18" charset="0"/>
              </a:rPr>
              <a:t>lower</a:t>
            </a:r>
            <a:r>
              <a:rPr lang="hr-HR" sz="1600" dirty="0">
                <a:solidFill>
                  <a:schemeClr val="bg1"/>
                </a:solidFill>
                <a:latin typeface="Georgia" panose="02040502050405020303" pitchFamily="18" charset="0"/>
              </a:rPr>
              <a:t> </a:t>
            </a:r>
            <a:r>
              <a:rPr lang="hr-HR" sz="1600" dirty="0" err="1">
                <a:solidFill>
                  <a:schemeClr val="bg1"/>
                </a:solidFill>
                <a:latin typeface="Georgia" panose="02040502050405020303" pitchFamily="18" charset="0"/>
              </a:rPr>
              <a:t>in</a:t>
            </a:r>
            <a:r>
              <a:rPr lang="hr-HR" sz="1600" dirty="0">
                <a:solidFill>
                  <a:schemeClr val="bg1"/>
                </a:solidFill>
                <a:latin typeface="Georgia" panose="02040502050405020303" pitchFamily="18" charset="0"/>
              </a:rPr>
              <a:t> </a:t>
            </a:r>
            <a:r>
              <a:rPr lang="hr-HR" sz="1600" dirty="0" err="1">
                <a:solidFill>
                  <a:schemeClr val="bg1"/>
                </a:solidFill>
                <a:latin typeface="Georgia" panose="02040502050405020303" pitchFamily="18" charset="0"/>
              </a:rPr>
              <a:t>relation</a:t>
            </a:r>
            <a:r>
              <a:rPr lang="hr-HR" sz="1600" dirty="0">
                <a:solidFill>
                  <a:schemeClr val="bg1"/>
                </a:solidFill>
                <a:latin typeface="Georgia" panose="02040502050405020303" pitchFamily="18" charset="0"/>
              </a:rPr>
              <a:t> to </a:t>
            </a:r>
            <a:r>
              <a:rPr lang="hr-HR" sz="1600" dirty="0" err="1">
                <a:solidFill>
                  <a:schemeClr val="bg1"/>
                </a:solidFill>
                <a:latin typeface="Georgia" panose="02040502050405020303" pitchFamily="18" charset="0"/>
              </a:rPr>
              <a:t>men</a:t>
            </a:r>
            <a:endParaRPr lang="hr-HR" sz="1600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lvl="0" algn="just"/>
            <a:endParaRPr lang="hr-HR" sz="2000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marL="742950" lvl="1" indent="-285750" algn="just"/>
            <a:r>
              <a:rPr lang="hr-HR" sz="1600" dirty="0" err="1">
                <a:solidFill>
                  <a:schemeClr val="bg1"/>
                </a:solidFill>
                <a:latin typeface="Georgia" panose="02040502050405020303" pitchFamily="18" charset="0"/>
              </a:rPr>
              <a:t>There</a:t>
            </a:r>
            <a:r>
              <a:rPr lang="hr-HR" sz="1600" dirty="0">
                <a:solidFill>
                  <a:schemeClr val="bg1"/>
                </a:solidFill>
                <a:latin typeface="Georgia" panose="02040502050405020303" pitchFamily="18" charset="0"/>
              </a:rPr>
              <a:t> </a:t>
            </a:r>
            <a:r>
              <a:rPr lang="hr-HR" sz="1600" dirty="0" err="1">
                <a:solidFill>
                  <a:schemeClr val="bg1"/>
                </a:solidFill>
                <a:latin typeface="Georgia" panose="02040502050405020303" pitchFamily="18" charset="0"/>
              </a:rPr>
              <a:t>is</a:t>
            </a:r>
            <a:r>
              <a:rPr lang="hr-HR" sz="1600" dirty="0">
                <a:solidFill>
                  <a:schemeClr val="bg1"/>
                </a:solidFill>
                <a:latin typeface="Georgia" panose="02040502050405020303" pitchFamily="18" charset="0"/>
              </a:rPr>
              <a:t> a </a:t>
            </a:r>
            <a:r>
              <a:rPr lang="hr-HR" sz="1600" dirty="0" err="1">
                <a:solidFill>
                  <a:schemeClr val="bg1"/>
                </a:solidFill>
                <a:latin typeface="Georgia" panose="02040502050405020303" pitchFamily="18" charset="0"/>
              </a:rPr>
              <a:t>frequent</a:t>
            </a:r>
            <a:r>
              <a:rPr lang="hr-HR" sz="1600" dirty="0">
                <a:solidFill>
                  <a:schemeClr val="bg1"/>
                </a:solidFill>
                <a:latin typeface="Georgia" panose="02040502050405020303" pitchFamily="18" charset="0"/>
              </a:rPr>
              <a:t> </a:t>
            </a:r>
            <a:r>
              <a:rPr lang="hr-HR" sz="1600" dirty="0" err="1">
                <a:solidFill>
                  <a:schemeClr val="bg1"/>
                </a:solidFill>
                <a:latin typeface="Georgia" panose="02040502050405020303" pitchFamily="18" charset="0"/>
              </a:rPr>
              <a:t>disparity</a:t>
            </a:r>
            <a:r>
              <a:rPr lang="hr-HR" sz="1600" dirty="0">
                <a:solidFill>
                  <a:schemeClr val="bg1"/>
                </a:solidFill>
                <a:latin typeface="Georgia" panose="02040502050405020303" pitchFamily="18" charset="0"/>
              </a:rPr>
              <a:t> </a:t>
            </a:r>
            <a:r>
              <a:rPr lang="hr-HR" sz="1600" dirty="0" err="1">
                <a:solidFill>
                  <a:schemeClr val="bg1"/>
                </a:solidFill>
                <a:latin typeface="Georgia" panose="02040502050405020303" pitchFamily="18" charset="0"/>
              </a:rPr>
              <a:t>in</a:t>
            </a:r>
            <a:r>
              <a:rPr lang="hr-HR" sz="1600" dirty="0">
                <a:solidFill>
                  <a:schemeClr val="bg1"/>
                </a:solidFill>
                <a:latin typeface="Georgia" panose="02040502050405020303" pitchFamily="18" charset="0"/>
              </a:rPr>
              <a:t> </a:t>
            </a:r>
            <a:r>
              <a:rPr lang="hr-HR" sz="1600" dirty="0" err="1">
                <a:solidFill>
                  <a:schemeClr val="bg1"/>
                </a:solidFill>
                <a:latin typeface="Georgia" panose="02040502050405020303" pitchFamily="18" charset="0"/>
              </a:rPr>
              <a:t>the</a:t>
            </a:r>
            <a:r>
              <a:rPr lang="hr-HR" sz="1600" dirty="0">
                <a:solidFill>
                  <a:schemeClr val="bg1"/>
                </a:solidFill>
                <a:latin typeface="Georgia" panose="02040502050405020303" pitchFamily="18" charset="0"/>
              </a:rPr>
              <a:t> </a:t>
            </a:r>
            <a:r>
              <a:rPr lang="hr-HR" sz="1600" dirty="0" err="1">
                <a:solidFill>
                  <a:schemeClr val="bg1"/>
                </a:solidFill>
                <a:latin typeface="Georgia" panose="02040502050405020303" pitchFamily="18" charset="0"/>
              </a:rPr>
              <a:t>salaries</a:t>
            </a:r>
            <a:r>
              <a:rPr lang="hr-HR" sz="1600" dirty="0">
                <a:solidFill>
                  <a:schemeClr val="bg1"/>
                </a:solidFill>
                <a:latin typeface="Georgia" panose="02040502050405020303" pitchFamily="18" charset="0"/>
              </a:rPr>
              <a:t> </a:t>
            </a:r>
            <a:r>
              <a:rPr lang="hr-HR" sz="1600" dirty="0" err="1">
                <a:solidFill>
                  <a:schemeClr val="bg1"/>
                </a:solidFill>
                <a:latin typeface="Georgia" panose="02040502050405020303" pitchFamily="18" charset="0"/>
              </a:rPr>
              <a:t>of</a:t>
            </a:r>
            <a:r>
              <a:rPr lang="hr-HR" sz="1600" dirty="0">
                <a:solidFill>
                  <a:schemeClr val="bg1"/>
                </a:solidFill>
                <a:latin typeface="Georgia" panose="02040502050405020303" pitchFamily="18" charset="0"/>
              </a:rPr>
              <a:t> </a:t>
            </a:r>
            <a:r>
              <a:rPr lang="hr-HR" sz="1600" dirty="0" err="1">
                <a:solidFill>
                  <a:schemeClr val="bg1"/>
                </a:solidFill>
                <a:latin typeface="Georgia" panose="02040502050405020303" pitchFamily="18" charset="0"/>
              </a:rPr>
              <a:t>women</a:t>
            </a:r>
            <a:r>
              <a:rPr lang="hr-HR" sz="1600" dirty="0">
                <a:solidFill>
                  <a:schemeClr val="bg1"/>
                </a:solidFill>
                <a:latin typeface="Georgia" panose="02040502050405020303" pitchFamily="18" charset="0"/>
              </a:rPr>
              <a:t> </a:t>
            </a:r>
            <a:r>
              <a:rPr lang="hr-HR" sz="1600" dirty="0" err="1">
                <a:solidFill>
                  <a:schemeClr val="bg1"/>
                </a:solidFill>
                <a:latin typeface="Georgia" panose="02040502050405020303" pitchFamily="18" charset="0"/>
              </a:rPr>
              <a:t>and</a:t>
            </a:r>
            <a:r>
              <a:rPr lang="hr-HR" sz="1600" dirty="0">
                <a:solidFill>
                  <a:schemeClr val="bg1"/>
                </a:solidFill>
                <a:latin typeface="Georgia" panose="02040502050405020303" pitchFamily="18" charset="0"/>
              </a:rPr>
              <a:t> </a:t>
            </a:r>
            <a:r>
              <a:rPr lang="hr-HR" sz="1600" dirty="0" err="1">
                <a:solidFill>
                  <a:schemeClr val="bg1"/>
                </a:solidFill>
                <a:latin typeface="Georgia" panose="02040502050405020303" pitchFamily="18" charset="0"/>
              </a:rPr>
              <a:t>men</a:t>
            </a:r>
            <a:r>
              <a:rPr lang="hr-HR" sz="1600" dirty="0">
                <a:solidFill>
                  <a:schemeClr val="bg1"/>
                </a:solidFill>
                <a:latin typeface="Georgia" panose="02040502050405020303" pitchFamily="18" charset="0"/>
              </a:rPr>
              <a:t> </a:t>
            </a:r>
            <a:r>
              <a:rPr lang="hr-HR" sz="1600" dirty="0" err="1">
                <a:solidFill>
                  <a:schemeClr val="bg1"/>
                </a:solidFill>
                <a:latin typeface="Georgia" panose="02040502050405020303" pitchFamily="18" charset="0"/>
              </a:rPr>
              <a:t>in</a:t>
            </a:r>
            <a:r>
              <a:rPr lang="hr-HR" sz="1600" dirty="0">
                <a:solidFill>
                  <a:schemeClr val="bg1"/>
                </a:solidFill>
                <a:latin typeface="Georgia" panose="02040502050405020303" pitchFamily="18" charset="0"/>
              </a:rPr>
              <a:t> </a:t>
            </a:r>
            <a:r>
              <a:rPr lang="hr-HR" sz="1600" dirty="0" err="1">
                <a:solidFill>
                  <a:schemeClr val="bg1"/>
                </a:solidFill>
                <a:latin typeface="Georgia" panose="02040502050405020303" pitchFamily="18" charset="0"/>
              </a:rPr>
              <a:t>surveying</a:t>
            </a:r>
            <a:r>
              <a:rPr lang="hr-HR" sz="1600" dirty="0">
                <a:solidFill>
                  <a:schemeClr val="bg1"/>
                </a:solidFill>
                <a:latin typeface="Georgia" panose="02040502050405020303" pitchFamily="18" charset="0"/>
              </a:rPr>
              <a:t> </a:t>
            </a:r>
            <a:r>
              <a:rPr lang="hr-HR" sz="1600" dirty="0" err="1">
                <a:solidFill>
                  <a:schemeClr val="bg1"/>
                </a:solidFill>
                <a:latin typeface="Georgia" panose="02040502050405020303" pitchFamily="18" charset="0"/>
              </a:rPr>
              <a:t>and</a:t>
            </a:r>
            <a:r>
              <a:rPr lang="hr-HR" sz="1600" dirty="0">
                <a:solidFill>
                  <a:schemeClr val="bg1"/>
                </a:solidFill>
                <a:latin typeface="Georgia" panose="02040502050405020303" pitchFamily="18" charset="0"/>
              </a:rPr>
              <a:t> </a:t>
            </a:r>
            <a:r>
              <a:rPr lang="hr-HR" sz="1600" dirty="0" err="1">
                <a:solidFill>
                  <a:schemeClr val="bg1"/>
                </a:solidFill>
                <a:latin typeface="Georgia" panose="02040502050405020303" pitchFamily="18" charset="0"/>
              </a:rPr>
              <a:t>an</a:t>
            </a:r>
            <a:r>
              <a:rPr lang="hr-HR" sz="1600" dirty="0">
                <a:solidFill>
                  <a:schemeClr val="bg1"/>
                </a:solidFill>
                <a:latin typeface="Georgia" panose="02040502050405020303" pitchFamily="18" charset="0"/>
              </a:rPr>
              <a:t> </a:t>
            </a:r>
            <a:r>
              <a:rPr lang="hr-HR" sz="1600" dirty="0" err="1">
                <a:solidFill>
                  <a:schemeClr val="bg1"/>
                </a:solidFill>
                <a:latin typeface="Georgia" panose="02040502050405020303" pitchFamily="18" charset="0"/>
              </a:rPr>
              <a:t>unequal</a:t>
            </a:r>
            <a:r>
              <a:rPr lang="hr-HR" sz="1600" dirty="0">
                <a:solidFill>
                  <a:schemeClr val="bg1"/>
                </a:solidFill>
                <a:latin typeface="Georgia" panose="02040502050405020303" pitchFamily="18" charset="0"/>
              </a:rPr>
              <a:t> </a:t>
            </a:r>
            <a:r>
              <a:rPr lang="hr-HR" sz="1600" dirty="0" err="1">
                <a:solidFill>
                  <a:schemeClr val="bg1"/>
                </a:solidFill>
                <a:latin typeface="Georgia" panose="02040502050405020303" pitchFamily="18" charset="0"/>
              </a:rPr>
              <a:t>starting</a:t>
            </a:r>
            <a:r>
              <a:rPr lang="hr-HR" sz="1600" dirty="0">
                <a:solidFill>
                  <a:schemeClr val="bg1"/>
                </a:solidFill>
                <a:latin typeface="Georgia" panose="02040502050405020303" pitchFamily="18" charset="0"/>
              </a:rPr>
              <a:t> </a:t>
            </a:r>
            <a:r>
              <a:rPr lang="hr-HR" sz="1600" dirty="0" err="1">
                <a:solidFill>
                  <a:schemeClr val="bg1"/>
                </a:solidFill>
                <a:latin typeface="Georgia" panose="02040502050405020303" pitchFamily="18" charset="0"/>
              </a:rPr>
              <a:t>position</a:t>
            </a:r>
            <a:r>
              <a:rPr lang="hr-HR" sz="1600" dirty="0">
                <a:solidFill>
                  <a:schemeClr val="bg1"/>
                </a:solidFill>
                <a:latin typeface="Georgia" panose="02040502050405020303" pitchFamily="18" charset="0"/>
              </a:rPr>
              <a:t> for male </a:t>
            </a:r>
            <a:r>
              <a:rPr lang="hr-HR" sz="1600" dirty="0" err="1">
                <a:solidFill>
                  <a:schemeClr val="bg1"/>
                </a:solidFill>
                <a:latin typeface="Georgia" panose="02040502050405020303" pitchFamily="18" charset="0"/>
              </a:rPr>
              <a:t>and</a:t>
            </a:r>
            <a:r>
              <a:rPr lang="hr-HR" sz="1600" dirty="0">
                <a:solidFill>
                  <a:schemeClr val="bg1"/>
                </a:solidFill>
                <a:latin typeface="Georgia" panose="02040502050405020303" pitchFamily="18" charset="0"/>
              </a:rPr>
              <a:t> </a:t>
            </a:r>
            <a:r>
              <a:rPr lang="hr-HR" sz="1600" dirty="0" err="1">
                <a:solidFill>
                  <a:schemeClr val="bg1"/>
                </a:solidFill>
                <a:latin typeface="Georgia" panose="02040502050405020303" pitchFamily="18" charset="0"/>
              </a:rPr>
              <a:t>women</a:t>
            </a:r>
            <a:r>
              <a:rPr lang="hr-HR" sz="1600" dirty="0">
                <a:solidFill>
                  <a:schemeClr val="bg1"/>
                </a:solidFill>
                <a:latin typeface="Georgia" panose="02040502050405020303" pitchFamily="18" charset="0"/>
              </a:rPr>
              <a:t> </a:t>
            </a:r>
            <a:r>
              <a:rPr lang="hr-HR" sz="1600" dirty="0" err="1">
                <a:solidFill>
                  <a:schemeClr val="bg1"/>
                </a:solidFill>
                <a:latin typeface="Georgia" panose="02040502050405020303" pitchFamily="18" charset="0"/>
              </a:rPr>
              <a:t>surveyors</a:t>
            </a:r>
            <a:endParaRPr lang="hr-HR" sz="1600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marL="285750" lvl="0" indent="-285750" algn="just"/>
            <a:endParaRPr lang="hr-HR" sz="2000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marL="742950" lvl="1" indent="-285750" algn="just"/>
            <a:r>
              <a:rPr lang="hr-HR" sz="1600" dirty="0" err="1">
                <a:solidFill>
                  <a:schemeClr val="bg1"/>
                </a:solidFill>
                <a:latin typeface="Georgia" panose="02040502050405020303" pitchFamily="18" charset="0"/>
              </a:rPr>
              <a:t>Female</a:t>
            </a:r>
            <a:r>
              <a:rPr lang="hr-HR" sz="1600" dirty="0">
                <a:solidFill>
                  <a:schemeClr val="bg1"/>
                </a:solidFill>
                <a:latin typeface="Georgia" panose="02040502050405020303" pitchFamily="18" charset="0"/>
              </a:rPr>
              <a:t> </a:t>
            </a:r>
            <a:r>
              <a:rPr lang="hr-HR" sz="1600" dirty="0" err="1">
                <a:solidFill>
                  <a:schemeClr val="bg1"/>
                </a:solidFill>
                <a:latin typeface="Georgia" panose="02040502050405020303" pitchFamily="18" charset="0"/>
              </a:rPr>
              <a:t>don’t</a:t>
            </a:r>
            <a:r>
              <a:rPr lang="hr-HR" sz="1600" dirty="0">
                <a:solidFill>
                  <a:schemeClr val="bg1"/>
                </a:solidFill>
                <a:latin typeface="Georgia" panose="02040502050405020303" pitchFamily="18" charset="0"/>
              </a:rPr>
              <a:t> </a:t>
            </a:r>
            <a:r>
              <a:rPr lang="hr-HR" sz="1600" dirty="0" err="1">
                <a:solidFill>
                  <a:schemeClr val="bg1"/>
                </a:solidFill>
                <a:latin typeface="Georgia" panose="02040502050405020303" pitchFamily="18" charset="0"/>
              </a:rPr>
              <a:t>choose</a:t>
            </a:r>
            <a:r>
              <a:rPr lang="hr-HR" sz="1600" dirty="0">
                <a:solidFill>
                  <a:schemeClr val="bg1"/>
                </a:solidFill>
                <a:latin typeface="Georgia" panose="02040502050405020303" pitchFamily="18" charset="0"/>
              </a:rPr>
              <a:t> </a:t>
            </a:r>
            <a:r>
              <a:rPr lang="hr-HR" sz="1600" dirty="0" err="1">
                <a:solidFill>
                  <a:schemeClr val="bg1"/>
                </a:solidFill>
                <a:latin typeface="Georgia" panose="02040502050405020303" pitchFamily="18" charset="0"/>
              </a:rPr>
              <a:t>this</a:t>
            </a:r>
            <a:r>
              <a:rPr lang="hr-HR" sz="1600" dirty="0">
                <a:solidFill>
                  <a:schemeClr val="bg1"/>
                </a:solidFill>
                <a:latin typeface="Georgia" panose="02040502050405020303" pitchFamily="18" charset="0"/>
              </a:rPr>
              <a:t> </a:t>
            </a:r>
            <a:r>
              <a:rPr lang="hr-HR" sz="1600" dirty="0" err="1">
                <a:solidFill>
                  <a:schemeClr val="bg1"/>
                </a:solidFill>
                <a:latin typeface="Georgia" panose="02040502050405020303" pitchFamily="18" charset="0"/>
              </a:rPr>
              <a:t>occupation</a:t>
            </a:r>
            <a:r>
              <a:rPr lang="hr-HR" sz="1600" dirty="0">
                <a:solidFill>
                  <a:schemeClr val="bg1"/>
                </a:solidFill>
                <a:latin typeface="Georgia" panose="02040502050405020303" pitchFamily="18" charset="0"/>
              </a:rPr>
              <a:t> </a:t>
            </a:r>
            <a:r>
              <a:rPr lang="hr-HR" sz="1600" dirty="0" err="1">
                <a:solidFill>
                  <a:schemeClr val="bg1"/>
                </a:solidFill>
                <a:latin typeface="Georgia" panose="02040502050405020303" pitchFamily="18" charset="0"/>
              </a:rPr>
              <a:t>because</a:t>
            </a:r>
            <a:r>
              <a:rPr lang="hr-HR" sz="1600" dirty="0">
                <a:solidFill>
                  <a:schemeClr val="bg1"/>
                </a:solidFill>
                <a:latin typeface="Georgia" panose="02040502050405020303" pitchFamily="18" charset="0"/>
              </a:rPr>
              <a:t> </a:t>
            </a:r>
            <a:r>
              <a:rPr lang="hr-HR" sz="1600" dirty="0" err="1">
                <a:solidFill>
                  <a:schemeClr val="bg1"/>
                </a:solidFill>
                <a:latin typeface="Georgia" panose="02040502050405020303" pitchFamily="18" charset="0"/>
              </a:rPr>
              <a:t>of</a:t>
            </a:r>
            <a:r>
              <a:rPr lang="hr-HR" sz="1600" dirty="0">
                <a:solidFill>
                  <a:schemeClr val="bg1"/>
                </a:solidFill>
                <a:latin typeface="Georgia" panose="02040502050405020303" pitchFamily="18" charset="0"/>
              </a:rPr>
              <a:t> </a:t>
            </a:r>
            <a:r>
              <a:rPr lang="hr-HR" sz="1600" dirty="0" err="1">
                <a:solidFill>
                  <a:schemeClr val="bg1"/>
                </a:solidFill>
                <a:latin typeface="Georgia" panose="02040502050405020303" pitchFamily="18" charset="0"/>
              </a:rPr>
              <a:t>the</a:t>
            </a:r>
            <a:r>
              <a:rPr lang="hr-HR" sz="1600" dirty="0">
                <a:solidFill>
                  <a:schemeClr val="bg1"/>
                </a:solidFill>
                <a:latin typeface="Georgia" panose="02040502050405020303" pitchFamily="18" charset="0"/>
              </a:rPr>
              <a:t> </a:t>
            </a:r>
            <a:r>
              <a:rPr lang="hr-HR" sz="1600" dirty="0" err="1">
                <a:solidFill>
                  <a:schemeClr val="bg1"/>
                </a:solidFill>
                <a:latin typeface="Georgia" panose="02040502050405020303" pitchFamily="18" charset="0"/>
              </a:rPr>
              <a:t>stereotype</a:t>
            </a:r>
            <a:r>
              <a:rPr lang="hr-HR" sz="1600" dirty="0">
                <a:solidFill>
                  <a:schemeClr val="bg1"/>
                </a:solidFill>
                <a:latin typeface="Georgia" panose="02040502050405020303" pitchFamily="18" charset="0"/>
              </a:rPr>
              <a:t> </a:t>
            </a:r>
            <a:r>
              <a:rPr lang="hr-HR" sz="1600" dirty="0" err="1">
                <a:solidFill>
                  <a:schemeClr val="bg1"/>
                </a:solidFill>
                <a:latin typeface="Georgia" panose="02040502050405020303" pitchFamily="18" charset="0"/>
              </a:rPr>
              <a:t>that</a:t>
            </a:r>
            <a:r>
              <a:rPr lang="hr-HR" sz="1600" dirty="0">
                <a:solidFill>
                  <a:schemeClr val="bg1"/>
                </a:solidFill>
                <a:latin typeface="Georgia" panose="02040502050405020303" pitchFamily="18" charset="0"/>
              </a:rPr>
              <a:t> </a:t>
            </a:r>
            <a:r>
              <a:rPr lang="hr-HR" sz="1600" dirty="0" err="1">
                <a:solidFill>
                  <a:schemeClr val="bg1"/>
                </a:solidFill>
                <a:latin typeface="Georgia" panose="02040502050405020303" pitchFamily="18" charset="0"/>
              </a:rPr>
              <a:t>it</a:t>
            </a:r>
            <a:r>
              <a:rPr lang="hr-HR" sz="1600" dirty="0">
                <a:solidFill>
                  <a:schemeClr val="bg1"/>
                </a:solidFill>
                <a:latin typeface="Georgia" panose="02040502050405020303" pitchFamily="18" charset="0"/>
              </a:rPr>
              <a:t> </a:t>
            </a:r>
            <a:r>
              <a:rPr lang="hr-HR" sz="1600" dirty="0" err="1">
                <a:solidFill>
                  <a:schemeClr val="bg1"/>
                </a:solidFill>
                <a:latin typeface="Georgia" panose="02040502050405020303" pitchFamily="18" charset="0"/>
              </a:rPr>
              <a:t>is</a:t>
            </a:r>
            <a:r>
              <a:rPr lang="hr-HR" sz="1600" dirty="0">
                <a:solidFill>
                  <a:schemeClr val="bg1"/>
                </a:solidFill>
                <a:latin typeface="Georgia" panose="02040502050405020303" pitchFamily="18" charset="0"/>
              </a:rPr>
              <a:t> a „male“ </a:t>
            </a:r>
            <a:r>
              <a:rPr lang="hr-HR" sz="1600" dirty="0" err="1">
                <a:solidFill>
                  <a:schemeClr val="bg1"/>
                </a:solidFill>
                <a:latin typeface="Georgia" panose="02040502050405020303" pitchFamily="18" charset="0"/>
              </a:rPr>
              <a:t>occupation</a:t>
            </a:r>
            <a:endParaRPr lang="hr-HR" sz="1600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marL="285750" lvl="0" indent="-285750" algn="just"/>
            <a:endParaRPr lang="hr-HR" sz="2000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marL="742950" lvl="1" indent="-285750" algn="just"/>
            <a:r>
              <a:rPr lang="hr-HR" sz="1600" dirty="0" err="1">
                <a:solidFill>
                  <a:schemeClr val="bg1"/>
                </a:solidFill>
                <a:latin typeface="Georgia" panose="02040502050405020303" pitchFamily="18" charset="0"/>
              </a:rPr>
              <a:t>There</a:t>
            </a:r>
            <a:r>
              <a:rPr lang="hr-HR" sz="1600" dirty="0">
                <a:solidFill>
                  <a:schemeClr val="bg1"/>
                </a:solidFill>
                <a:latin typeface="Georgia" panose="02040502050405020303" pitchFamily="18" charset="0"/>
              </a:rPr>
              <a:t> </a:t>
            </a:r>
            <a:r>
              <a:rPr lang="hr-HR" sz="1600" dirty="0" err="1">
                <a:solidFill>
                  <a:schemeClr val="bg1"/>
                </a:solidFill>
                <a:latin typeface="Georgia" panose="02040502050405020303" pitchFamily="18" charset="0"/>
              </a:rPr>
              <a:t>is</a:t>
            </a:r>
            <a:r>
              <a:rPr lang="hr-HR" sz="1600" dirty="0">
                <a:solidFill>
                  <a:schemeClr val="bg1"/>
                </a:solidFill>
                <a:latin typeface="Georgia" panose="02040502050405020303" pitchFamily="18" charset="0"/>
              </a:rPr>
              <a:t> a </a:t>
            </a:r>
            <a:r>
              <a:rPr lang="hr-HR" sz="1600" dirty="0" err="1">
                <a:solidFill>
                  <a:schemeClr val="bg1"/>
                </a:solidFill>
                <a:latin typeface="Georgia" panose="02040502050405020303" pitchFamily="18" charset="0"/>
              </a:rPr>
              <a:t>lack</a:t>
            </a:r>
            <a:r>
              <a:rPr lang="hr-HR" sz="1600" dirty="0">
                <a:solidFill>
                  <a:schemeClr val="bg1"/>
                </a:solidFill>
                <a:latin typeface="Georgia" panose="02040502050405020303" pitchFamily="18" charset="0"/>
              </a:rPr>
              <a:t> </a:t>
            </a:r>
            <a:r>
              <a:rPr lang="hr-HR" sz="1600" dirty="0" err="1">
                <a:solidFill>
                  <a:schemeClr val="bg1"/>
                </a:solidFill>
                <a:latin typeface="Georgia" panose="02040502050405020303" pitchFamily="18" charset="0"/>
              </a:rPr>
              <a:t>of</a:t>
            </a:r>
            <a:r>
              <a:rPr lang="hr-HR" sz="1600" dirty="0">
                <a:solidFill>
                  <a:schemeClr val="bg1"/>
                </a:solidFill>
                <a:latin typeface="Georgia" panose="02040502050405020303" pitchFamily="18" charset="0"/>
              </a:rPr>
              <a:t> </a:t>
            </a:r>
            <a:r>
              <a:rPr lang="hr-HR" sz="1600" dirty="0" err="1">
                <a:solidFill>
                  <a:schemeClr val="bg1"/>
                </a:solidFill>
                <a:latin typeface="Georgia" panose="02040502050405020303" pitchFamily="18" charset="0"/>
              </a:rPr>
              <a:t>women</a:t>
            </a:r>
            <a:r>
              <a:rPr lang="hr-HR" sz="1600" dirty="0">
                <a:solidFill>
                  <a:schemeClr val="bg1"/>
                </a:solidFill>
                <a:latin typeface="Georgia" panose="02040502050405020303" pitchFamily="18" charset="0"/>
              </a:rPr>
              <a:t> </a:t>
            </a:r>
            <a:r>
              <a:rPr lang="hr-HR" sz="1600" dirty="0" err="1">
                <a:solidFill>
                  <a:schemeClr val="bg1"/>
                </a:solidFill>
                <a:latin typeface="Georgia" panose="02040502050405020303" pitchFamily="18" charset="0"/>
              </a:rPr>
              <a:t>in</a:t>
            </a:r>
            <a:r>
              <a:rPr lang="hr-HR" sz="1600" dirty="0">
                <a:solidFill>
                  <a:schemeClr val="bg1"/>
                </a:solidFill>
                <a:latin typeface="Georgia" panose="02040502050405020303" pitchFamily="18" charset="0"/>
              </a:rPr>
              <a:t> </a:t>
            </a:r>
            <a:r>
              <a:rPr lang="hr-HR" sz="1600" dirty="0" err="1">
                <a:solidFill>
                  <a:schemeClr val="bg1"/>
                </a:solidFill>
                <a:latin typeface="Georgia" panose="02040502050405020303" pitchFamily="18" charset="0"/>
              </a:rPr>
              <a:t>leadership</a:t>
            </a:r>
            <a:r>
              <a:rPr lang="hr-HR" sz="1600" dirty="0">
                <a:solidFill>
                  <a:schemeClr val="bg1"/>
                </a:solidFill>
                <a:latin typeface="Georgia" panose="02040502050405020303" pitchFamily="18" charset="0"/>
              </a:rPr>
              <a:t> </a:t>
            </a:r>
            <a:r>
              <a:rPr lang="hr-HR" sz="1600" dirty="0" err="1">
                <a:solidFill>
                  <a:schemeClr val="bg1"/>
                </a:solidFill>
                <a:latin typeface="Georgia" panose="02040502050405020303" pitchFamily="18" charset="0"/>
              </a:rPr>
              <a:t>positions</a:t>
            </a:r>
            <a:r>
              <a:rPr lang="hr-HR" sz="1600" dirty="0">
                <a:solidFill>
                  <a:schemeClr val="bg1"/>
                </a:solidFill>
                <a:latin typeface="Georgia" panose="02040502050405020303" pitchFamily="18" charset="0"/>
              </a:rPr>
              <a:t> </a:t>
            </a:r>
            <a:r>
              <a:rPr lang="hr-HR" sz="1600" dirty="0" err="1">
                <a:solidFill>
                  <a:schemeClr val="bg1"/>
                </a:solidFill>
                <a:latin typeface="Georgia" panose="02040502050405020303" pitchFamily="18" charset="0"/>
              </a:rPr>
              <a:t>and</a:t>
            </a:r>
            <a:r>
              <a:rPr lang="hr-HR" sz="1600" dirty="0">
                <a:solidFill>
                  <a:schemeClr val="bg1"/>
                </a:solidFill>
                <a:latin typeface="Georgia" panose="02040502050405020303" pitchFamily="18" charset="0"/>
              </a:rPr>
              <a:t> a </a:t>
            </a:r>
            <a:r>
              <a:rPr lang="hr-HR" sz="1600" dirty="0" err="1">
                <a:solidFill>
                  <a:schemeClr val="bg1"/>
                </a:solidFill>
                <a:latin typeface="Georgia" panose="02040502050405020303" pitchFamily="18" charset="0"/>
              </a:rPr>
              <a:t>lack</a:t>
            </a:r>
            <a:r>
              <a:rPr lang="hr-HR" sz="1600" dirty="0">
                <a:solidFill>
                  <a:schemeClr val="bg1"/>
                </a:solidFill>
                <a:latin typeface="Georgia" panose="02040502050405020303" pitchFamily="18" charset="0"/>
              </a:rPr>
              <a:t> </a:t>
            </a:r>
            <a:r>
              <a:rPr lang="hr-HR" sz="1600" dirty="0" err="1">
                <a:solidFill>
                  <a:schemeClr val="bg1"/>
                </a:solidFill>
                <a:latin typeface="Georgia" panose="02040502050405020303" pitchFamily="18" charset="0"/>
              </a:rPr>
              <a:t>of</a:t>
            </a:r>
            <a:r>
              <a:rPr lang="hr-HR" sz="1600" dirty="0">
                <a:solidFill>
                  <a:schemeClr val="bg1"/>
                </a:solidFill>
                <a:latin typeface="Georgia" panose="02040502050405020303" pitchFamily="18" charset="0"/>
              </a:rPr>
              <a:t> </a:t>
            </a:r>
            <a:r>
              <a:rPr lang="hr-HR" sz="1600" dirty="0" err="1">
                <a:solidFill>
                  <a:schemeClr val="bg1"/>
                </a:solidFill>
                <a:latin typeface="Georgia" panose="02040502050405020303" pitchFamily="18" charset="0"/>
              </a:rPr>
              <a:t>surveyors</a:t>
            </a:r>
            <a:r>
              <a:rPr lang="hr-HR" sz="1600" dirty="0">
                <a:solidFill>
                  <a:schemeClr val="bg1"/>
                </a:solidFill>
                <a:latin typeface="Georgia" panose="02040502050405020303" pitchFamily="18" charset="0"/>
              </a:rPr>
              <a:t> </a:t>
            </a:r>
            <a:r>
              <a:rPr lang="hr-HR" sz="1600" dirty="0" err="1">
                <a:solidFill>
                  <a:schemeClr val="bg1"/>
                </a:solidFill>
                <a:latin typeface="Georgia" panose="02040502050405020303" pitchFamily="18" charset="0"/>
              </a:rPr>
              <a:t>who</a:t>
            </a:r>
            <a:r>
              <a:rPr lang="hr-HR" sz="1600" dirty="0">
                <a:solidFill>
                  <a:schemeClr val="bg1"/>
                </a:solidFill>
                <a:latin typeface="Georgia" panose="02040502050405020303" pitchFamily="18" charset="0"/>
              </a:rPr>
              <a:t> </a:t>
            </a:r>
            <a:r>
              <a:rPr lang="hr-HR" sz="1600" dirty="0" err="1">
                <a:solidFill>
                  <a:schemeClr val="bg1"/>
                </a:solidFill>
                <a:latin typeface="Georgia" panose="02040502050405020303" pitchFamily="18" charset="0"/>
              </a:rPr>
              <a:t>would</a:t>
            </a:r>
            <a:r>
              <a:rPr lang="hr-HR" sz="1600" dirty="0">
                <a:solidFill>
                  <a:schemeClr val="bg1"/>
                </a:solidFill>
                <a:latin typeface="Georgia" panose="02040502050405020303" pitchFamily="18" charset="0"/>
              </a:rPr>
              <a:t> </a:t>
            </a:r>
            <a:r>
              <a:rPr lang="hr-HR" sz="1600" dirty="0" err="1">
                <a:solidFill>
                  <a:schemeClr val="bg1"/>
                </a:solidFill>
                <a:latin typeface="Georgia" panose="02040502050405020303" pitchFamily="18" charset="0"/>
              </a:rPr>
              <a:t>be</a:t>
            </a:r>
            <a:r>
              <a:rPr lang="hr-HR" sz="1600" dirty="0">
                <a:solidFill>
                  <a:schemeClr val="bg1"/>
                </a:solidFill>
                <a:latin typeface="Georgia" panose="02040502050405020303" pitchFamily="18" charset="0"/>
              </a:rPr>
              <a:t> a role model for </a:t>
            </a:r>
            <a:r>
              <a:rPr lang="hr-HR" sz="1600" dirty="0" err="1">
                <a:solidFill>
                  <a:schemeClr val="bg1"/>
                </a:solidFill>
                <a:latin typeface="Georgia" panose="02040502050405020303" pitchFamily="18" charset="0"/>
              </a:rPr>
              <a:t>young</a:t>
            </a:r>
            <a:r>
              <a:rPr lang="hr-HR" sz="1600" dirty="0">
                <a:solidFill>
                  <a:schemeClr val="bg1"/>
                </a:solidFill>
                <a:latin typeface="Georgia" panose="02040502050405020303" pitchFamily="18" charset="0"/>
              </a:rPr>
              <a:t> </a:t>
            </a:r>
            <a:r>
              <a:rPr lang="hr-HR" sz="1600" dirty="0" err="1">
                <a:solidFill>
                  <a:schemeClr val="bg1"/>
                </a:solidFill>
                <a:latin typeface="Georgia" panose="02040502050405020303" pitchFamily="18" charset="0"/>
              </a:rPr>
              <a:t>people</a:t>
            </a:r>
            <a:r>
              <a:rPr lang="hr-HR" sz="1600" dirty="0">
                <a:solidFill>
                  <a:schemeClr val="bg1"/>
                </a:solidFill>
                <a:latin typeface="Georgia" panose="02040502050405020303" pitchFamily="18" charset="0"/>
              </a:rPr>
              <a:t> to </a:t>
            </a:r>
            <a:r>
              <a:rPr lang="hr-HR" sz="1600" dirty="0" err="1">
                <a:solidFill>
                  <a:schemeClr val="bg1"/>
                </a:solidFill>
                <a:latin typeface="Georgia" panose="02040502050405020303" pitchFamily="18" charset="0"/>
              </a:rPr>
              <a:t>choose</a:t>
            </a:r>
            <a:r>
              <a:rPr lang="hr-HR" sz="1600" dirty="0">
                <a:solidFill>
                  <a:schemeClr val="bg1"/>
                </a:solidFill>
                <a:latin typeface="Georgia" panose="02040502050405020303" pitchFamily="18" charset="0"/>
              </a:rPr>
              <a:t> </a:t>
            </a:r>
            <a:r>
              <a:rPr lang="hr-HR" sz="1600" dirty="0" err="1">
                <a:solidFill>
                  <a:schemeClr val="bg1"/>
                </a:solidFill>
                <a:latin typeface="Georgia" panose="02040502050405020303" pitchFamily="18" charset="0"/>
              </a:rPr>
              <a:t>this</a:t>
            </a:r>
            <a:r>
              <a:rPr lang="hr-HR" sz="1600" dirty="0">
                <a:solidFill>
                  <a:schemeClr val="bg1"/>
                </a:solidFill>
                <a:latin typeface="Georgia" panose="02040502050405020303" pitchFamily="18" charset="0"/>
              </a:rPr>
              <a:t> </a:t>
            </a:r>
            <a:r>
              <a:rPr lang="hr-HR" sz="1600" dirty="0" err="1">
                <a:solidFill>
                  <a:schemeClr val="bg1"/>
                </a:solidFill>
                <a:latin typeface="Georgia" panose="02040502050405020303" pitchFamily="18" charset="0"/>
              </a:rPr>
              <a:t>profession</a:t>
            </a:r>
            <a:endParaRPr lang="hr-HR" sz="1600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marL="742950" lvl="1" indent="-285750" algn="just"/>
            <a:endParaRPr lang="hr-HR" sz="1600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hr-HR" sz="2000" b="1" dirty="0" err="1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Depending</a:t>
            </a:r>
            <a:r>
              <a:rPr lang="hr-HR" sz="2000" b="1" dirty="0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on </a:t>
            </a:r>
            <a:r>
              <a:rPr lang="hr-HR" sz="2000" b="1" dirty="0" err="1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branches</a:t>
            </a:r>
            <a:r>
              <a:rPr lang="hr-HR" sz="2000" b="1" dirty="0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</a:t>
            </a:r>
            <a:r>
              <a:rPr lang="hr-HR" sz="2000" b="1" dirty="0" err="1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and</a:t>
            </a:r>
            <a:r>
              <a:rPr lang="hr-HR" sz="2000" b="1" dirty="0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</a:t>
            </a:r>
            <a:r>
              <a:rPr lang="hr-HR" sz="2000" b="1" dirty="0" err="1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countries</a:t>
            </a:r>
            <a:r>
              <a:rPr lang="hr-HR" sz="2000" b="1" dirty="0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15 - 30% </a:t>
            </a:r>
            <a:r>
              <a:rPr lang="hr-HR" sz="2000" b="1" dirty="0" err="1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of</a:t>
            </a:r>
            <a:r>
              <a:rPr lang="hr-HR" sz="2000" b="1" dirty="0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</a:t>
            </a:r>
            <a:r>
              <a:rPr lang="hr-HR" sz="2000" b="1" dirty="0" err="1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all</a:t>
            </a:r>
            <a:r>
              <a:rPr lang="hr-HR" sz="2000" b="1" dirty="0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</a:t>
            </a:r>
            <a:r>
              <a:rPr lang="hr-HR" sz="2000" b="1" dirty="0" err="1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engineers</a:t>
            </a:r>
            <a:r>
              <a:rPr lang="hr-HR" sz="2000" b="1" dirty="0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are </a:t>
            </a:r>
            <a:r>
              <a:rPr lang="hr-HR" sz="2000" b="1" dirty="0" err="1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women</a:t>
            </a:r>
            <a:endParaRPr lang="hr-HR" sz="2000" dirty="0">
              <a:solidFill>
                <a:schemeClr val="bg1"/>
              </a:solidFill>
              <a:latin typeface="Georgia" panose="02040502050405020303" pitchFamily="18" charset="0"/>
              <a:ea typeface="Montserrat-Regular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endParaRPr lang="hr-HR" sz="2000" b="1" dirty="0">
              <a:solidFill>
                <a:schemeClr val="bg1"/>
              </a:solidFill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639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>
            <a:extLst>
              <a:ext uri="{FF2B5EF4-FFF2-40B4-BE49-F238E27FC236}">
                <a16:creationId xmlns:a16="http://schemas.microsoft.com/office/drawing/2014/main" id="{ABEEC990-483C-C9EC-66D6-0DA558248187}"/>
              </a:ext>
            </a:extLst>
          </p:cNvPr>
          <p:cNvSpPr txBox="1">
            <a:spLocks noChangeArrowheads="1"/>
          </p:cNvSpPr>
          <p:nvPr/>
        </p:nvSpPr>
        <p:spPr>
          <a:xfrm>
            <a:off x="263352" y="339376"/>
            <a:ext cx="11665296" cy="55446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hr-HR" sz="3600" b="1" dirty="0">
                <a:solidFill>
                  <a:schemeClr val="bg1"/>
                </a:solidFill>
                <a:latin typeface="Georgia" panose="02040502050405020303" pitchFamily="18" charset="0"/>
              </a:rPr>
              <a:t>CLGE </a:t>
            </a:r>
            <a:r>
              <a:rPr lang="hr-HR" sz="3600" b="1" dirty="0" err="1">
                <a:solidFill>
                  <a:schemeClr val="bg1"/>
                </a:solidFill>
                <a:latin typeface="Georgia" panose="02040502050405020303" pitchFamily="18" charset="0"/>
              </a:rPr>
              <a:t>Women</a:t>
            </a:r>
            <a:r>
              <a:rPr lang="hr-HR" sz="3600" b="1" dirty="0">
                <a:solidFill>
                  <a:schemeClr val="bg1"/>
                </a:solidFill>
                <a:latin typeface="Georgia" panose="02040502050405020303" pitchFamily="18" charset="0"/>
              </a:rPr>
              <a:t> </a:t>
            </a:r>
            <a:r>
              <a:rPr lang="hr-HR" sz="3600" b="1" dirty="0" err="1">
                <a:solidFill>
                  <a:schemeClr val="bg1"/>
                </a:solidFill>
                <a:latin typeface="Georgia" panose="02040502050405020303" pitchFamily="18" charset="0"/>
              </a:rPr>
              <a:t>in</a:t>
            </a:r>
            <a:r>
              <a:rPr lang="hr-HR" sz="3600" b="1" dirty="0">
                <a:solidFill>
                  <a:schemeClr val="bg1"/>
                </a:solidFill>
                <a:latin typeface="Georgia" panose="02040502050405020303" pitchFamily="18" charset="0"/>
              </a:rPr>
              <a:t> </a:t>
            </a:r>
            <a:r>
              <a:rPr lang="hr-HR" sz="3600" b="1" dirty="0" err="1">
                <a:solidFill>
                  <a:schemeClr val="bg1"/>
                </a:solidFill>
                <a:latin typeface="Georgia" panose="02040502050405020303" pitchFamily="18" charset="0"/>
              </a:rPr>
              <a:t>surveying</a:t>
            </a:r>
            <a:r>
              <a:rPr lang="hr-HR" sz="3600" b="1" dirty="0">
                <a:solidFill>
                  <a:schemeClr val="bg1"/>
                </a:solidFill>
                <a:latin typeface="Georgia" panose="02040502050405020303" pitchFamily="18" charset="0"/>
              </a:rPr>
              <a:t> </a:t>
            </a:r>
            <a:r>
              <a:rPr lang="hr-HR" sz="3600" b="1" dirty="0" err="1">
                <a:solidFill>
                  <a:schemeClr val="bg1"/>
                </a:solidFill>
                <a:latin typeface="Georgia" panose="02040502050405020303" pitchFamily="18" charset="0"/>
              </a:rPr>
              <a:t>project</a:t>
            </a:r>
            <a:endParaRPr lang="hr-HR" sz="3600" b="1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br>
              <a:rPr lang="hr-HR" sz="2400" dirty="0">
                <a:solidFill>
                  <a:srgbClr val="990000"/>
                </a:solidFill>
                <a:latin typeface="Georgia" panose="02040502050405020303" pitchFamily="18" charset="0"/>
              </a:rPr>
            </a:br>
            <a:r>
              <a:rPr lang="en-US" sz="2400" b="1" dirty="0">
                <a:solidFill>
                  <a:schemeClr val="bg1"/>
                </a:solidFill>
                <a:latin typeface="Georgia" panose="02040502050405020303" pitchFamily="18" charset="0"/>
              </a:rPr>
              <a:t>Because of the:</a:t>
            </a:r>
            <a:endParaRPr lang="hr-HR" sz="2400" b="1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US" sz="2400" dirty="0">
                <a:solidFill>
                  <a:schemeClr val="bg1"/>
                </a:solidFill>
                <a:latin typeface="Georgia" panose="02040502050405020303" pitchFamily="18" charset="0"/>
              </a:rPr>
              <a:t>salary gap, </a:t>
            </a:r>
            <a:endParaRPr lang="hr-HR" sz="2400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US" sz="2400" dirty="0">
                <a:solidFill>
                  <a:schemeClr val="bg1"/>
                </a:solidFill>
                <a:latin typeface="Georgia" panose="02040502050405020303" pitchFamily="18" charset="0"/>
              </a:rPr>
              <a:t>gender stereotypes </a:t>
            </a:r>
            <a:endParaRPr lang="hr-HR" sz="2400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US" sz="2400" dirty="0">
                <a:solidFill>
                  <a:schemeClr val="bg1"/>
                </a:solidFill>
                <a:latin typeface="Georgia" panose="02040502050405020303" pitchFamily="18" charset="0"/>
              </a:rPr>
              <a:t>non equal starting pos</a:t>
            </a:r>
            <a:r>
              <a:rPr lang="hr-HR" sz="2400" dirty="0">
                <a:solidFill>
                  <a:schemeClr val="bg1"/>
                </a:solidFill>
                <a:latin typeface="Georgia" panose="02040502050405020303" pitchFamily="18" charset="0"/>
              </a:rPr>
              <a:t>i</a:t>
            </a:r>
            <a:r>
              <a:rPr lang="en-US" sz="2400" dirty="0" err="1">
                <a:solidFill>
                  <a:schemeClr val="bg1"/>
                </a:solidFill>
                <a:latin typeface="Georgia" panose="02040502050405020303" pitchFamily="18" charset="0"/>
              </a:rPr>
              <a:t>tion</a:t>
            </a:r>
            <a:r>
              <a:rPr lang="en-US" sz="2400" dirty="0">
                <a:solidFill>
                  <a:schemeClr val="bg1"/>
                </a:solidFill>
                <a:latin typeface="Georgia" panose="02040502050405020303" pitchFamily="18" charset="0"/>
              </a:rPr>
              <a:t> for female and male surveyor entrepreneurs </a:t>
            </a:r>
            <a:endParaRPr lang="hr-HR" sz="2400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US" sz="2400" dirty="0">
                <a:solidFill>
                  <a:schemeClr val="bg1"/>
                </a:solidFill>
                <a:latin typeface="Georgia" panose="02040502050405020303" pitchFamily="18" charset="0"/>
              </a:rPr>
              <a:t>lack of women role models in surveying</a:t>
            </a:r>
            <a:endParaRPr lang="hr-HR" sz="2400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en-US" sz="2400" dirty="0">
                <a:solidFill>
                  <a:schemeClr val="bg1"/>
                </a:solidFill>
                <a:latin typeface="Georgia" panose="02040502050405020303" pitchFamily="18" charset="0"/>
              </a:rPr>
              <a:t>lack of women in leading position in surveying</a:t>
            </a:r>
            <a:endParaRPr lang="hr-HR" sz="2400" b="1" dirty="0">
              <a:solidFill>
                <a:schemeClr val="bg1"/>
              </a:solidFill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614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>
            <a:extLst>
              <a:ext uri="{FF2B5EF4-FFF2-40B4-BE49-F238E27FC236}">
                <a16:creationId xmlns:a16="http://schemas.microsoft.com/office/drawing/2014/main" id="{ABEEC990-483C-C9EC-66D6-0DA558248187}"/>
              </a:ext>
            </a:extLst>
          </p:cNvPr>
          <p:cNvSpPr txBox="1">
            <a:spLocks noChangeArrowheads="1"/>
          </p:cNvSpPr>
          <p:nvPr/>
        </p:nvSpPr>
        <p:spPr>
          <a:xfrm>
            <a:off x="263352" y="339376"/>
            <a:ext cx="11665296" cy="55446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hr-HR" sz="4400" b="1" dirty="0">
                <a:solidFill>
                  <a:schemeClr val="bg1"/>
                </a:solidFill>
                <a:latin typeface="Georgia" panose="02040502050405020303" pitchFamily="18" charset="0"/>
              </a:rPr>
              <a:t>CLGE </a:t>
            </a:r>
            <a:r>
              <a:rPr lang="hr-HR" sz="4400" b="1" dirty="0" err="1">
                <a:solidFill>
                  <a:schemeClr val="bg1"/>
                </a:solidFill>
                <a:latin typeface="Georgia" panose="02040502050405020303" pitchFamily="18" charset="0"/>
              </a:rPr>
              <a:t>Women</a:t>
            </a:r>
            <a:r>
              <a:rPr lang="hr-HR" sz="4400" b="1" dirty="0">
                <a:solidFill>
                  <a:schemeClr val="bg1"/>
                </a:solidFill>
                <a:latin typeface="Georgia" panose="02040502050405020303" pitchFamily="18" charset="0"/>
              </a:rPr>
              <a:t> </a:t>
            </a:r>
            <a:r>
              <a:rPr lang="hr-HR" sz="4400" b="1" dirty="0" err="1">
                <a:solidFill>
                  <a:schemeClr val="bg1"/>
                </a:solidFill>
                <a:latin typeface="Georgia" panose="02040502050405020303" pitchFamily="18" charset="0"/>
              </a:rPr>
              <a:t>in</a:t>
            </a:r>
            <a:r>
              <a:rPr lang="hr-HR" sz="4400" b="1" dirty="0">
                <a:solidFill>
                  <a:schemeClr val="bg1"/>
                </a:solidFill>
                <a:latin typeface="Georgia" panose="02040502050405020303" pitchFamily="18" charset="0"/>
              </a:rPr>
              <a:t> </a:t>
            </a:r>
            <a:r>
              <a:rPr lang="hr-HR" sz="4400" b="1" dirty="0" err="1">
                <a:solidFill>
                  <a:schemeClr val="bg1"/>
                </a:solidFill>
                <a:latin typeface="Georgia" panose="02040502050405020303" pitchFamily="18" charset="0"/>
              </a:rPr>
              <a:t>surveying</a:t>
            </a:r>
            <a:r>
              <a:rPr lang="hr-HR" sz="4400" b="1" dirty="0">
                <a:solidFill>
                  <a:schemeClr val="bg1"/>
                </a:solidFill>
                <a:latin typeface="Georgia" panose="02040502050405020303" pitchFamily="18" charset="0"/>
              </a:rPr>
              <a:t> </a:t>
            </a:r>
            <a:r>
              <a:rPr lang="hr-HR" sz="4400" b="1" dirty="0" err="1">
                <a:solidFill>
                  <a:schemeClr val="bg1"/>
                </a:solidFill>
                <a:latin typeface="Georgia" panose="02040502050405020303" pitchFamily="18" charset="0"/>
              </a:rPr>
              <a:t>project</a:t>
            </a:r>
            <a:endParaRPr lang="hr-HR" sz="4400" b="1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hr-HR" sz="2400" b="1" dirty="0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VISION </a:t>
            </a:r>
            <a:r>
              <a:rPr lang="hr-HR" sz="2400" dirty="0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- To </a:t>
            </a:r>
            <a:r>
              <a:rPr lang="hr-HR" sz="2400" dirty="0" err="1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change</a:t>
            </a:r>
            <a:r>
              <a:rPr lang="hr-HR" sz="2400" dirty="0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hr-HR" sz="2400" dirty="0" err="1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the</a:t>
            </a:r>
            <a:r>
              <a:rPr lang="hr-HR" sz="2400" dirty="0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hr-HR" sz="2400" dirty="0" err="1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surveying</a:t>
            </a:r>
            <a:r>
              <a:rPr lang="hr-HR" sz="2400" dirty="0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hr-HR" sz="2400" dirty="0" err="1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sector</a:t>
            </a:r>
            <a:r>
              <a:rPr lang="hr-HR" sz="2400" dirty="0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hr-HR" sz="2400" dirty="0" err="1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and</a:t>
            </a:r>
            <a:r>
              <a:rPr lang="hr-HR" sz="2400" dirty="0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hr-HR" sz="2400" dirty="0" err="1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perspective</a:t>
            </a:r>
            <a:r>
              <a:rPr lang="hr-HR" sz="2400" dirty="0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hr-HR" sz="2400" dirty="0" err="1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of</a:t>
            </a:r>
            <a:r>
              <a:rPr lang="hr-HR" sz="2400" dirty="0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hr-HR" sz="2400" dirty="0" err="1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women</a:t>
            </a:r>
            <a:r>
              <a:rPr lang="hr-HR" sz="2400" dirty="0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hr-HR" sz="2400" dirty="0" err="1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in</a:t>
            </a:r>
            <a:r>
              <a:rPr lang="hr-HR" sz="2400" dirty="0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hr-HR" sz="2400" dirty="0" err="1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surveying</a:t>
            </a:r>
            <a:r>
              <a:rPr lang="hr-HR" sz="2400" dirty="0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hr-HR" sz="2400" dirty="0" err="1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through</a:t>
            </a:r>
            <a:r>
              <a:rPr lang="hr-HR" sz="2400" dirty="0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hr-HR" sz="2400" dirty="0" err="1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education</a:t>
            </a:r>
            <a:r>
              <a:rPr lang="hr-HR" sz="2400" dirty="0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, </a:t>
            </a:r>
            <a:r>
              <a:rPr lang="hr-HR" sz="2400" dirty="0" err="1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entrepreneurship</a:t>
            </a:r>
            <a:r>
              <a:rPr lang="hr-HR" sz="2400" dirty="0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hr-HR" sz="2400" dirty="0" err="1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and</a:t>
            </a:r>
            <a:r>
              <a:rPr lang="hr-HR" sz="2400" dirty="0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hr-HR" sz="2400" dirty="0" err="1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empowerment</a:t>
            </a:r>
            <a:r>
              <a:rPr lang="hr-HR" sz="2400" dirty="0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hr-HR" sz="2400" dirty="0" err="1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of</a:t>
            </a:r>
            <a:r>
              <a:rPr lang="hr-HR" sz="2400" dirty="0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hr-HR" sz="2400" dirty="0" err="1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women</a:t>
            </a:r>
            <a:r>
              <a:rPr lang="hr-HR" sz="2400" dirty="0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.</a:t>
            </a:r>
            <a:endParaRPr lang="hr-HR" sz="2400" dirty="0">
              <a:solidFill>
                <a:schemeClr val="bg1"/>
              </a:solidFill>
              <a:latin typeface="Georgia" panose="02040502050405020303" pitchFamily="18" charset="0"/>
              <a:ea typeface="Calibri" panose="020F0502020204030204" pitchFamily="34" charset="0"/>
            </a:endParaRP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hr-HR" sz="2400" b="1" dirty="0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GOALS:</a:t>
            </a:r>
            <a:endParaRPr lang="hr-HR" sz="2400" dirty="0">
              <a:solidFill>
                <a:schemeClr val="bg1"/>
              </a:solidFill>
              <a:latin typeface="Georgia" panose="02040502050405020303" pitchFamily="18" charset="0"/>
              <a:ea typeface="Calibri" panose="020F0502020204030204" pitchFamily="34" charset="0"/>
            </a:endParaRPr>
          </a:p>
          <a:p>
            <a:pPr marL="342900" lvl="0" indent="-342900" algn="just" fontAlgn="base">
              <a:buFont typeface="+mj-lt"/>
              <a:buAutoNum type="arabicPeriod"/>
              <a:tabLst>
                <a:tab pos="457200" algn="l"/>
              </a:tabLst>
            </a:pPr>
            <a:r>
              <a:rPr lang="hr-HR" sz="2400" dirty="0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To </a:t>
            </a:r>
            <a:r>
              <a:rPr lang="hr-HR" sz="2400" dirty="0" err="1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educate</a:t>
            </a:r>
            <a:r>
              <a:rPr lang="hr-HR" sz="2400" dirty="0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hr-HR" sz="2400" dirty="0" err="1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the</a:t>
            </a:r>
            <a:r>
              <a:rPr lang="hr-HR" sz="2400" dirty="0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hr-HR" sz="2400" dirty="0" err="1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women</a:t>
            </a:r>
            <a:r>
              <a:rPr lang="hr-HR" sz="2400" dirty="0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hr-HR" sz="2400" dirty="0" err="1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surveyors</a:t>
            </a:r>
            <a:r>
              <a:rPr lang="hr-HR" sz="2400" dirty="0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hr-HR" sz="2400" dirty="0" err="1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in</a:t>
            </a:r>
            <a:r>
              <a:rPr lang="hr-HR" sz="2400" dirty="0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hr-HR" sz="2400" dirty="0" err="1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non</a:t>
            </a:r>
            <a:r>
              <a:rPr lang="hr-HR" sz="2400" dirty="0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hr-HR" sz="2400" dirty="0" err="1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surveyors</a:t>
            </a:r>
            <a:r>
              <a:rPr lang="hr-HR" sz="2400" dirty="0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hr-HR" sz="2400" dirty="0" err="1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field</a:t>
            </a:r>
            <a:r>
              <a:rPr lang="hr-HR" sz="2400" dirty="0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hr-HR" sz="2400" dirty="0" err="1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such</a:t>
            </a:r>
            <a:r>
              <a:rPr lang="hr-HR" sz="2400" dirty="0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 as: marketing, </a:t>
            </a:r>
            <a:r>
              <a:rPr lang="hr-HR" sz="2400" dirty="0" err="1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sales</a:t>
            </a:r>
            <a:r>
              <a:rPr lang="hr-HR" sz="2400" dirty="0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, </a:t>
            </a:r>
            <a:r>
              <a:rPr lang="hr-HR" sz="2400" dirty="0" err="1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comunication</a:t>
            </a:r>
            <a:r>
              <a:rPr lang="hr-HR" sz="2400" dirty="0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, </a:t>
            </a:r>
            <a:r>
              <a:rPr lang="hr-HR" sz="2400" dirty="0" err="1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project</a:t>
            </a:r>
            <a:r>
              <a:rPr lang="hr-HR" sz="2400" dirty="0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 management, </a:t>
            </a:r>
            <a:r>
              <a:rPr lang="hr-HR" sz="2400" dirty="0" err="1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enterpreneurship</a:t>
            </a:r>
            <a:r>
              <a:rPr lang="hr-HR" sz="2400" dirty="0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hr-HR" sz="2400" dirty="0" err="1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and</a:t>
            </a:r>
            <a:r>
              <a:rPr lang="hr-HR" sz="2400" dirty="0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hr-HR" sz="2400" dirty="0" err="1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self</a:t>
            </a:r>
            <a:r>
              <a:rPr lang="hr-HR" sz="2400" dirty="0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hr-HR" sz="2400" dirty="0" err="1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awerness</a:t>
            </a:r>
            <a:r>
              <a:rPr lang="hr-HR" sz="2400" dirty="0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,</a:t>
            </a:r>
            <a:endParaRPr lang="hr-HR" sz="2400" dirty="0">
              <a:solidFill>
                <a:schemeClr val="bg1"/>
              </a:solidFill>
              <a:latin typeface="Georgia" panose="02040502050405020303" pitchFamily="18" charset="0"/>
              <a:ea typeface="Calibri" panose="020F0502020204030204" pitchFamily="34" charset="0"/>
            </a:endParaRPr>
          </a:p>
          <a:p>
            <a:pPr marL="342900" lvl="0" indent="-342900" algn="just" fontAlgn="base">
              <a:buFont typeface="+mj-lt"/>
              <a:buAutoNum type="arabicPeriod"/>
              <a:tabLst>
                <a:tab pos="457200" algn="l"/>
              </a:tabLst>
            </a:pPr>
            <a:r>
              <a:rPr lang="hr-HR" sz="2400" dirty="0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To </a:t>
            </a:r>
            <a:r>
              <a:rPr lang="hr-HR" sz="2400" dirty="0" err="1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educate</a:t>
            </a:r>
            <a:r>
              <a:rPr lang="hr-HR" sz="2400" dirty="0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hr-HR" sz="2400" dirty="0" err="1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women</a:t>
            </a:r>
            <a:r>
              <a:rPr lang="hr-HR" sz="2400" dirty="0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hr-HR" sz="2400" dirty="0" err="1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surveyors</a:t>
            </a:r>
            <a:r>
              <a:rPr lang="hr-HR" sz="2400" dirty="0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hr-HR" sz="2400" dirty="0" err="1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in</a:t>
            </a:r>
            <a:r>
              <a:rPr lang="hr-HR" sz="2400" dirty="0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hr-HR" sz="2400" dirty="0" err="1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field</a:t>
            </a:r>
            <a:r>
              <a:rPr lang="hr-HR" sz="2400" dirty="0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hr-HR" sz="2400" dirty="0" err="1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of</a:t>
            </a:r>
            <a:r>
              <a:rPr lang="hr-HR" sz="2400" dirty="0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hr-HR" sz="2400" dirty="0" err="1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new</a:t>
            </a:r>
            <a:r>
              <a:rPr lang="hr-HR" sz="2400" dirty="0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hr-HR" sz="2400" dirty="0" err="1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technologies</a:t>
            </a:r>
            <a:r>
              <a:rPr lang="hr-HR" sz="2400" dirty="0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hr-HR" sz="2400" dirty="0" err="1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in</a:t>
            </a:r>
            <a:r>
              <a:rPr lang="hr-HR" sz="2400" dirty="0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 STEAM </a:t>
            </a:r>
            <a:r>
              <a:rPr lang="hr-HR" sz="2400" dirty="0" err="1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industry</a:t>
            </a:r>
            <a:endParaRPr lang="hr-HR" sz="2400" dirty="0">
              <a:solidFill>
                <a:schemeClr val="bg1"/>
              </a:solidFill>
              <a:latin typeface="Georgia" panose="02040502050405020303" pitchFamily="18" charset="0"/>
              <a:ea typeface="Calibri" panose="020F0502020204030204" pitchFamily="34" charset="0"/>
            </a:endParaRPr>
          </a:p>
          <a:p>
            <a:pPr marL="342900" lvl="0" indent="-342900" algn="just" fontAlgn="base">
              <a:buFont typeface="+mj-lt"/>
              <a:buAutoNum type="arabicPeriod"/>
              <a:tabLst>
                <a:tab pos="457200" algn="l"/>
              </a:tabLst>
            </a:pPr>
            <a:r>
              <a:rPr lang="hr-HR" sz="2400" dirty="0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To </a:t>
            </a:r>
            <a:r>
              <a:rPr lang="hr-HR" sz="2400" dirty="0" err="1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define</a:t>
            </a:r>
            <a:r>
              <a:rPr lang="hr-HR" sz="2400" dirty="0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hr-HR" sz="2400" dirty="0" err="1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gender</a:t>
            </a:r>
            <a:r>
              <a:rPr lang="hr-HR" sz="2400" dirty="0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hr-HR" sz="2400" dirty="0" err="1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equality</a:t>
            </a:r>
            <a:r>
              <a:rPr lang="hr-HR" sz="2400" dirty="0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 program </a:t>
            </a:r>
            <a:r>
              <a:rPr lang="hr-HR" sz="2400" dirty="0" err="1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policies</a:t>
            </a:r>
            <a:r>
              <a:rPr lang="hr-HR" sz="2400" dirty="0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hr-HR" sz="2400" dirty="0" err="1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in</a:t>
            </a:r>
            <a:r>
              <a:rPr lang="hr-HR" sz="2400" dirty="0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hr-HR" sz="2400" dirty="0" err="1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public</a:t>
            </a:r>
            <a:r>
              <a:rPr lang="hr-HR" sz="2400" dirty="0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hr-HR" sz="2400" dirty="0" err="1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and</a:t>
            </a:r>
            <a:r>
              <a:rPr lang="hr-HR" sz="2400" dirty="0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hr-HR" sz="2400" dirty="0" err="1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private</a:t>
            </a:r>
            <a:r>
              <a:rPr lang="hr-HR" sz="2400" dirty="0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hr-HR" sz="2400" dirty="0" err="1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sector</a:t>
            </a:r>
            <a:endParaRPr lang="hr-HR" sz="2400" dirty="0">
              <a:solidFill>
                <a:schemeClr val="bg1"/>
              </a:solidFill>
              <a:latin typeface="Georgia" panose="02040502050405020303" pitchFamily="18" charset="0"/>
              <a:ea typeface="Calibri" panose="020F0502020204030204" pitchFamily="34" charset="0"/>
            </a:endParaRPr>
          </a:p>
          <a:p>
            <a:pPr marL="342900" lvl="0" indent="-342900" algn="just" fontAlgn="base">
              <a:buFont typeface="+mj-lt"/>
              <a:buAutoNum type="arabicPeriod"/>
              <a:tabLst>
                <a:tab pos="457200" algn="l"/>
              </a:tabLst>
            </a:pPr>
            <a:r>
              <a:rPr lang="hr-HR" sz="2400" dirty="0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To </a:t>
            </a:r>
            <a:r>
              <a:rPr lang="hr-HR" sz="2400" dirty="0" err="1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define</a:t>
            </a:r>
            <a:r>
              <a:rPr lang="hr-HR" sz="2400" dirty="0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 a program </a:t>
            </a:r>
            <a:r>
              <a:rPr lang="hr-HR" sz="2400" dirty="0" err="1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of</a:t>
            </a:r>
            <a:r>
              <a:rPr lang="hr-HR" sz="2400" dirty="0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hr-HR" sz="2400" dirty="0" err="1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mentoring</a:t>
            </a:r>
            <a:r>
              <a:rPr lang="hr-HR" sz="2400" dirty="0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hr-HR" sz="2400" dirty="0" err="1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and</a:t>
            </a:r>
            <a:r>
              <a:rPr lang="hr-HR" sz="2400" dirty="0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hr-HR" sz="2400" dirty="0" err="1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networking</a:t>
            </a:r>
            <a:endParaRPr lang="hr-HR" sz="2400" dirty="0">
              <a:solidFill>
                <a:schemeClr val="bg1"/>
              </a:solidFill>
              <a:latin typeface="Georgia" panose="02040502050405020303" pitchFamily="18" charset="0"/>
              <a:ea typeface="Calibri" panose="020F0502020204030204" pitchFamily="34" charset="0"/>
            </a:endParaRPr>
          </a:p>
          <a:p>
            <a:pPr marL="342900" lvl="0" indent="-342900" algn="just" fontAlgn="base">
              <a:spcAft>
                <a:spcPts val="12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hr-HR" sz="2400" dirty="0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To </a:t>
            </a:r>
            <a:r>
              <a:rPr lang="hr-HR" sz="2400" dirty="0" err="1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raise</a:t>
            </a:r>
            <a:r>
              <a:rPr lang="hr-HR" sz="2400" dirty="0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hr-HR" sz="2400" dirty="0" err="1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awerness</a:t>
            </a:r>
            <a:r>
              <a:rPr lang="hr-HR" sz="2400" dirty="0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hr-HR" sz="2400" dirty="0" err="1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about</a:t>
            </a:r>
            <a:r>
              <a:rPr lang="hr-HR" sz="2400" dirty="0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hr-HR" sz="2400" dirty="0" err="1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surveyors</a:t>
            </a:r>
            <a:endParaRPr lang="hr-HR" sz="2400" dirty="0">
              <a:solidFill>
                <a:schemeClr val="bg1"/>
              </a:solidFill>
              <a:latin typeface="Georgia" panose="02040502050405020303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0040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>
            <a:extLst>
              <a:ext uri="{FF2B5EF4-FFF2-40B4-BE49-F238E27FC236}">
                <a16:creationId xmlns:a16="http://schemas.microsoft.com/office/drawing/2014/main" id="{ABEEC990-483C-C9EC-66D6-0DA558248187}"/>
              </a:ext>
            </a:extLst>
          </p:cNvPr>
          <p:cNvSpPr txBox="1">
            <a:spLocks noChangeArrowheads="1"/>
          </p:cNvSpPr>
          <p:nvPr/>
        </p:nvSpPr>
        <p:spPr>
          <a:xfrm>
            <a:off x="263352" y="339376"/>
            <a:ext cx="11665296" cy="55446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endParaRPr lang="hr-HR" sz="2000" dirty="0">
              <a:solidFill>
                <a:schemeClr val="bg1"/>
              </a:solidFill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hr-HR" b="1" i="1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But, </a:t>
            </a:r>
            <a:r>
              <a:rPr lang="hr-HR" b="1" i="1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in</a:t>
            </a:r>
            <a:r>
              <a:rPr lang="hr-HR" b="1" i="1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</a:t>
            </a:r>
            <a:r>
              <a:rPr lang="hr-HR" b="1" i="1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predominantly</a:t>
            </a:r>
            <a:r>
              <a:rPr lang="hr-HR" b="1" i="1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male </a:t>
            </a:r>
            <a:r>
              <a:rPr lang="hr-HR" b="1" i="1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sector</a:t>
            </a:r>
            <a:r>
              <a:rPr lang="hr-HR" b="1" i="1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, </a:t>
            </a:r>
            <a:r>
              <a:rPr lang="hr-HR" b="1" i="1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what</a:t>
            </a:r>
            <a:r>
              <a:rPr lang="hr-HR" b="1" i="1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</a:t>
            </a:r>
            <a:r>
              <a:rPr lang="hr-HR" b="1" i="1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ever</a:t>
            </a:r>
            <a:r>
              <a:rPr lang="hr-HR" b="1" i="1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</a:t>
            </a:r>
            <a:r>
              <a:rPr lang="hr-HR" b="1" i="1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sector</a:t>
            </a:r>
            <a:r>
              <a:rPr lang="hr-HR" b="1" i="1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</a:t>
            </a:r>
            <a:r>
              <a:rPr lang="hr-HR" b="1" i="1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it</a:t>
            </a:r>
            <a:r>
              <a:rPr lang="hr-HR" b="1" i="1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</a:t>
            </a:r>
            <a:r>
              <a:rPr lang="hr-HR" b="1" i="1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is</a:t>
            </a:r>
            <a:r>
              <a:rPr lang="hr-HR" b="1" i="1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,</a:t>
            </a: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hr-HR" sz="2000" b="1" i="1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</a:t>
            </a:r>
            <a:r>
              <a:rPr lang="hr-HR" sz="4000" b="1" i="1" dirty="0">
                <a:solidFill>
                  <a:srgbClr val="FF0000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IT’S NOT </a:t>
            </a:r>
            <a:r>
              <a:rPr lang="hr-HR" b="1" i="1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all</a:t>
            </a:r>
            <a:r>
              <a:rPr lang="hr-HR" b="1" i="1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</a:t>
            </a:r>
            <a:r>
              <a:rPr lang="hr-HR" b="1" i="1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in</a:t>
            </a:r>
            <a:r>
              <a:rPr lang="hr-HR" b="1" i="1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</a:t>
            </a:r>
            <a:r>
              <a:rPr lang="hr-HR" b="1" i="1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the</a:t>
            </a:r>
            <a:r>
              <a:rPr lang="hr-HR" b="1" i="1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data </a:t>
            </a:r>
            <a:r>
              <a:rPr lang="hr-HR" b="1" i="1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and</a:t>
            </a:r>
            <a:r>
              <a:rPr lang="hr-HR" b="1" i="1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</a:t>
            </a:r>
            <a:r>
              <a:rPr lang="hr-HR" b="1" i="1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numbers</a:t>
            </a:r>
            <a:r>
              <a:rPr lang="hr-HR" b="1" i="1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</a:t>
            </a:r>
            <a:r>
              <a:rPr lang="hr-HR" b="1" i="1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and</a:t>
            </a:r>
            <a:r>
              <a:rPr lang="hr-HR" b="1" i="1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how </a:t>
            </a:r>
            <a:r>
              <a:rPr lang="hr-HR" b="1" i="1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we</a:t>
            </a:r>
            <a:r>
              <a:rPr lang="hr-HR" b="1" i="1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</a:t>
            </a:r>
            <a:r>
              <a:rPr lang="hr-HR" b="1" i="1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will</a:t>
            </a:r>
            <a:r>
              <a:rPr lang="hr-HR" b="1" i="1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</a:t>
            </a:r>
            <a:r>
              <a:rPr lang="hr-HR" b="1" i="1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attract</a:t>
            </a:r>
            <a:r>
              <a:rPr lang="hr-HR" b="1" i="1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more </a:t>
            </a:r>
            <a:r>
              <a:rPr lang="hr-HR" b="1" i="1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women</a:t>
            </a:r>
            <a:r>
              <a:rPr lang="hr-HR" b="1" i="1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</a:t>
            </a:r>
            <a:r>
              <a:rPr lang="hr-HR" b="1" i="1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in</a:t>
            </a:r>
            <a:r>
              <a:rPr lang="hr-HR" b="1" i="1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</a:t>
            </a:r>
            <a:r>
              <a:rPr lang="hr-HR" b="1" i="1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this</a:t>
            </a:r>
            <a:r>
              <a:rPr lang="hr-HR" b="1" i="1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</a:t>
            </a:r>
            <a:r>
              <a:rPr lang="hr-HR" b="1" i="1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industry</a:t>
            </a:r>
            <a:r>
              <a:rPr lang="hr-HR" b="1" i="1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</a:t>
            </a:r>
            <a:r>
              <a:rPr lang="hr-HR" b="1" i="1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or</a:t>
            </a:r>
            <a:r>
              <a:rPr lang="hr-HR" b="1" i="1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</a:t>
            </a:r>
            <a:r>
              <a:rPr lang="hr-HR" b="1" i="1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decrease</a:t>
            </a:r>
            <a:r>
              <a:rPr lang="hr-HR" b="1" i="1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</a:t>
            </a:r>
            <a:r>
              <a:rPr lang="hr-HR" b="1" i="1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the</a:t>
            </a:r>
            <a:r>
              <a:rPr lang="hr-HR" b="1" i="1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</a:t>
            </a:r>
            <a:r>
              <a:rPr lang="hr-HR" b="1" i="1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pay</a:t>
            </a:r>
            <a:r>
              <a:rPr lang="hr-HR" b="1" i="1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</a:t>
            </a:r>
            <a:r>
              <a:rPr lang="hr-HR" b="1" i="1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gap</a:t>
            </a:r>
            <a:endParaRPr lang="hr-HR" b="1" i="1" dirty="0">
              <a:solidFill>
                <a:schemeClr val="bg1"/>
              </a:solidFill>
              <a:latin typeface="Georgia" panose="02040502050405020303" pitchFamily="18" charset="0"/>
              <a:ea typeface="Montserrat-Regular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endParaRPr lang="hr-HR" sz="4000" dirty="0">
              <a:solidFill>
                <a:schemeClr val="bg1"/>
              </a:solidFill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hr-HR" sz="4000" b="1" dirty="0" err="1">
                <a:solidFill>
                  <a:srgbClr val="002060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It</a:t>
            </a:r>
            <a:r>
              <a:rPr lang="hr-HR" sz="4000" b="1" dirty="0">
                <a:solidFill>
                  <a:srgbClr val="002060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</a:t>
            </a:r>
            <a:r>
              <a:rPr lang="hr-HR" sz="4000" b="1" dirty="0" err="1">
                <a:solidFill>
                  <a:srgbClr val="002060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is</a:t>
            </a:r>
            <a:r>
              <a:rPr lang="hr-HR" sz="4000" b="1" dirty="0">
                <a:solidFill>
                  <a:srgbClr val="002060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</a:t>
            </a:r>
            <a:r>
              <a:rPr lang="hr-HR" sz="4000" b="1" dirty="0" err="1">
                <a:solidFill>
                  <a:srgbClr val="002060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also</a:t>
            </a:r>
            <a:r>
              <a:rPr lang="hr-HR" sz="4000" b="1" dirty="0">
                <a:solidFill>
                  <a:srgbClr val="002060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</a:t>
            </a:r>
            <a:r>
              <a:rPr lang="hr-HR" sz="4000" b="1" dirty="0" err="1">
                <a:solidFill>
                  <a:srgbClr val="002060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about</a:t>
            </a:r>
            <a:r>
              <a:rPr lang="hr-HR" sz="4000" b="1" dirty="0">
                <a:solidFill>
                  <a:srgbClr val="002060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</a:t>
            </a:r>
            <a:r>
              <a:rPr lang="hr-HR" sz="4000" b="1" dirty="0" err="1">
                <a:solidFill>
                  <a:srgbClr val="002060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struggling</a:t>
            </a:r>
            <a:r>
              <a:rPr lang="hr-HR" sz="4000" b="1" dirty="0">
                <a:solidFill>
                  <a:srgbClr val="002060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, </a:t>
            </a:r>
            <a:r>
              <a:rPr lang="hr-HR" sz="4000" b="1" dirty="0" err="1">
                <a:solidFill>
                  <a:srgbClr val="002060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visibility</a:t>
            </a:r>
            <a:r>
              <a:rPr lang="hr-HR" sz="4000" b="1" dirty="0">
                <a:solidFill>
                  <a:srgbClr val="002060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, </a:t>
            </a:r>
            <a:r>
              <a:rPr lang="hr-HR" sz="4000" b="1" dirty="0" err="1">
                <a:solidFill>
                  <a:srgbClr val="002060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taking</a:t>
            </a:r>
            <a:r>
              <a:rPr lang="hr-HR" sz="4000" b="1" dirty="0">
                <a:solidFill>
                  <a:srgbClr val="002060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</a:t>
            </a:r>
            <a:r>
              <a:rPr lang="hr-HR" sz="4000" b="1" dirty="0" err="1">
                <a:solidFill>
                  <a:srgbClr val="002060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responsibility</a:t>
            </a:r>
            <a:r>
              <a:rPr lang="hr-HR" sz="4000" b="1" dirty="0">
                <a:solidFill>
                  <a:srgbClr val="002060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, </a:t>
            </a:r>
            <a:r>
              <a:rPr lang="hr-HR" sz="4000" b="1" dirty="0" err="1">
                <a:solidFill>
                  <a:srgbClr val="002060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self</a:t>
            </a:r>
            <a:r>
              <a:rPr lang="hr-HR" sz="4000" b="1" dirty="0">
                <a:solidFill>
                  <a:srgbClr val="002060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</a:t>
            </a:r>
            <a:r>
              <a:rPr lang="hr-HR" sz="4000" b="1" dirty="0" err="1">
                <a:solidFill>
                  <a:srgbClr val="002060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awerness</a:t>
            </a:r>
            <a:r>
              <a:rPr lang="hr-HR" sz="4000" b="1" dirty="0">
                <a:solidFill>
                  <a:srgbClr val="002060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, </a:t>
            </a:r>
            <a:r>
              <a:rPr lang="hr-HR" sz="4000" b="1" dirty="0" err="1">
                <a:solidFill>
                  <a:srgbClr val="002060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imposter</a:t>
            </a:r>
            <a:r>
              <a:rPr lang="hr-HR" sz="4000" b="1" dirty="0">
                <a:solidFill>
                  <a:srgbClr val="002060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sindrom </a:t>
            </a:r>
            <a:r>
              <a:rPr lang="hr-HR" sz="4000" b="1" dirty="0" err="1">
                <a:solidFill>
                  <a:srgbClr val="002060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and</a:t>
            </a:r>
            <a:r>
              <a:rPr lang="hr-HR" sz="4000" b="1" dirty="0">
                <a:solidFill>
                  <a:srgbClr val="002060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</a:t>
            </a:r>
            <a:r>
              <a:rPr lang="hr-HR" sz="4000" b="1" dirty="0" err="1">
                <a:solidFill>
                  <a:srgbClr val="002060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feeling</a:t>
            </a:r>
            <a:r>
              <a:rPr lang="hr-HR" sz="4000" b="1" dirty="0">
                <a:solidFill>
                  <a:srgbClr val="002060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„</a:t>
            </a:r>
            <a:r>
              <a:rPr lang="hr-HR" sz="4000" b="1" dirty="0" err="1">
                <a:solidFill>
                  <a:srgbClr val="002060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not</a:t>
            </a:r>
            <a:r>
              <a:rPr lang="hr-HR" sz="4000" b="1" dirty="0">
                <a:solidFill>
                  <a:srgbClr val="002060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</a:t>
            </a:r>
            <a:r>
              <a:rPr lang="hr-HR" sz="4000" b="1" dirty="0" err="1">
                <a:solidFill>
                  <a:srgbClr val="002060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good</a:t>
            </a:r>
            <a:r>
              <a:rPr lang="hr-HR" sz="4000" b="1" dirty="0">
                <a:solidFill>
                  <a:srgbClr val="002060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</a:t>
            </a:r>
            <a:r>
              <a:rPr lang="hr-HR" sz="4000" b="1" dirty="0" err="1">
                <a:solidFill>
                  <a:srgbClr val="002060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enough</a:t>
            </a:r>
            <a:r>
              <a:rPr lang="hr-HR" sz="4000" b="1" dirty="0">
                <a:solidFill>
                  <a:srgbClr val="002060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“ </a:t>
            </a:r>
            <a:endParaRPr lang="hr-HR" sz="4000" b="1" dirty="0">
              <a:solidFill>
                <a:srgbClr val="002060"/>
              </a:solidFill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3783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>
            <a:extLst>
              <a:ext uri="{FF2B5EF4-FFF2-40B4-BE49-F238E27FC236}">
                <a16:creationId xmlns:a16="http://schemas.microsoft.com/office/drawing/2014/main" id="{ABEEC990-483C-C9EC-66D6-0DA558248187}"/>
              </a:ext>
            </a:extLst>
          </p:cNvPr>
          <p:cNvSpPr txBox="1">
            <a:spLocks noChangeArrowheads="1"/>
          </p:cNvSpPr>
          <p:nvPr/>
        </p:nvSpPr>
        <p:spPr>
          <a:xfrm>
            <a:off x="263352" y="339376"/>
            <a:ext cx="11658354" cy="617226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hr-HR" b="1" i="1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If</a:t>
            </a:r>
            <a:r>
              <a:rPr lang="hr-HR" b="1" i="1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</a:t>
            </a:r>
            <a:r>
              <a:rPr lang="hr-HR" b="1" i="1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in</a:t>
            </a:r>
            <a:r>
              <a:rPr lang="hr-HR" b="1" i="1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</a:t>
            </a:r>
            <a:r>
              <a:rPr lang="hr-HR" b="1" i="1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engineering</a:t>
            </a:r>
            <a:r>
              <a:rPr lang="hr-HR" b="1" i="1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„</a:t>
            </a:r>
            <a:r>
              <a:rPr lang="hr-HR" b="1" i="1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we</a:t>
            </a:r>
            <a:r>
              <a:rPr lang="hr-HR" b="1" i="1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are </a:t>
            </a:r>
            <a:r>
              <a:rPr lang="hr-HR" b="1" i="1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all</a:t>
            </a:r>
            <a:r>
              <a:rPr lang="hr-HR" b="1" i="1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</a:t>
            </a:r>
            <a:r>
              <a:rPr lang="hr-HR" b="1" i="1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the</a:t>
            </a:r>
            <a:r>
              <a:rPr lang="hr-HR" b="1" i="1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same” (same </a:t>
            </a:r>
            <a:r>
              <a:rPr lang="hr-HR" b="1" i="1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schools</a:t>
            </a:r>
            <a:r>
              <a:rPr lang="hr-HR" b="1" i="1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, </a:t>
            </a:r>
            <a:r>
              <a:rPr lang="hr-HR" b="1" i="1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colleges</a:t>
            </a:r>
            <a:r>
              <a:rPr lang="hr-HR" b="1" i="1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, </a:t>
            </a:r>
            <a:r>
              <a:rPr lang="hr-HR" b="1" i="1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degrees</a:t>
            </a:r>
            <a:r>
              <a:rPr lang="hr-HR" b="1" i="1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)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hr-HR" sz="4000" b="1" i="1" dirty="0" err="1">
                <a:solidFill>
                  <a:schemeClr val="bg1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Why</a:t>
            </a:r>
            <a:r>
              <a:rPr lang="hr-HR" sz="4000" b="1" i="1" dirty="0">
                <a:solidFill>
                  <a:schemeClr val="bg1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most </a:t>
            </a:r>
            <a:r>
              <a:rPr lang="hr-HR" sz="4000" b="1" i="1" dirty="0" err="1">
                <a:solidFill>
                  <a:schemeClr val="bg1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hr-HR" sz="4000" b="1" i="1" dirty="0">
                <a:solidFill>
                  <a:schemeClr val="bg1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r-HR" sz="4000" b="1" i="1" dirty="0" err="1">
                <a:solidFill>
                  <a:schemeClr val="bg1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hr-HR" sz="4000" b="1" i="1" dirty="0">
                <a:solidFill>
                  <a:schemeClr val="bg1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r-HR" sz="4000" b="1" i="1" dirty="0" err="1">
                <a:solidFill>
                  <a:schemeClr val="bg1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women</a:t>
            </a:r>
            <a:r>
              <a:rPr lang="hr-HR" sz="4000" b="1" i="1" dirty="0">
                <a:solidFill>
                  <a:schemeClr val="bg1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are </a:t>
            </a:r>
            <a:r>
              <a:rPr lang="hr-HR" sz="4000" b="1" i="1" dirty="0" err="1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struggling</a:t>
            </a:r>
            <a:r>
              <a:rPr lang="hr-HR" sz="4000" b="1" i="1" dirty="0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to </a:t>
            </a:r>
            <a:r>
              <a:rPr lang="hr-HR" sz="4000" b="1" i="1" dirty="0" err="1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be</a:t>
            </a:r>
            <a:r>
              <a:rPr lang="hr-HR" sz="4000" b="1" i="1" dirty="0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</a:t>
            </a:r>
            <a:r>
              <a:rPr lang="hr-HR" sz="4000" b="1" i="1" dirty="0" err="1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heard</a:t>
            </a:r>
            <a:r>
              <a:rPr lang="hr-HR" sz="4000" b="1" i="1" dirty="0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</a:t>
            </a:r>
            <a:r>
              <a:rPr lang="hr-HR" sz="4000" b="1" i="1" dirty="0" err="1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and</a:t>
            </a:r>
            <a:r>
              <a:rPr lang="hr-HR" sz="4000" b="1" i="1" dirty="0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</a:t>
            </a:r>
            <a:r>
              <a:rPr lang="hr-HR" sz="4000" b="1" i="1" dirty="0" err="1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seen</a:t>
            </a:r>
            <a:r>
              <a:rPr lang="hr-HR" sz="4000" b="1" i="1" dirty="0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?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hr-HR" sz="4000" b="1" i="1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Why</a:t>
            </a:r>
            <a:r>
              <a:rPr lang="hr-HR" sz="4000" b="1" i="1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most </a:t>
            </a:r>
            <a:r>
              <a:rPr lang="hr-HR" sz="4000" b="1" i="1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hr-HR" sz="4000" b="1" i="1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r-HR" sz="4000" b="1" i="1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hr-HR" sz="4000" b="1" i="1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r-HR" sz="4000" b="1" i="1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women</a:t>
            </a:r>
            <a:r>
              <a:rPr lang="hr-HR" sz="4000" b="1" i="1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r-HR" sz="4000" b="1" i="1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don´t</a:t>
            </a:r>
            <a:r>
              <a:rPr lang="hr-HR" sz="4000" b="1" i="1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r-HR" sz="4000" b="1" i="1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want</a:t>
            </a:r>
            <a:r>
              <a:rPr lang="hr-HR" sz="4000" b="1" i="1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hr-HR" sz="4000" b="1" i="1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be</a:t>
            </a:r>
            <a:r>
              <a:rPr lang="hr-HR" sz="4000" b="1" i="1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on a </a:t>
            </a:r>
            <a:r>
              <a:rPr lang="hr-HR" sz="4000" b="1" i="1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stage</a:t>
            </a:r>
            <a:r>
              <a:rPr lang="hr-HR" sz="4000" b="1" i="1" dirty="0">
                <a:solidFill>
                  <a:schemeClr val="bg1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hr-HR" sz="4000" b="1" i="1" dirty="0" err="1">
                <a:solidFill>
                  <a:schemeClr val="bg1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conference</a:t>
            </a:r>
            <a:r>
              <a:rPr lang="hr-HR" sz="4000" b="1" i="1" dirty="0">
                <a:solidFill>
                  <a:schemeClr val="bg1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r-HR" sz="4000" b="1" i="1" dirty="0" err="1">
                <a:solidFill>
                  <a:schemeClr val="bg1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speakers</a:t>
            </a:r>
            <a:r>
              <a:rPr lang="hr-HR" sz="4000" b="1" i="1" dirty="0">
                <a:solidFill>
                  <a:schemeClr val="bg1"/>
                </a:solidFill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hr-HR" sz="4000" b="1" i="1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panelists</a:t>
            </a:r>
            <a:r>
              <a:rPr lang="hr-HR" sz="4000" b="1" i="1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hr-HR" sz="4000" b="1" i="1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executive</a:t>
            </a:r>
            <a:r>
              <a:rPr lang="hr-HR" sz="4000" b="1" i="1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r-HR" sz="4000" b="1" i="1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boards</a:t>
            </a:r>
            <a:r>
              <a:rPr lang="hr-HR" sz="4000" b="1" i="1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hr-HR" sz="4000" b="1" i="1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Why</a:t>
            </a:r>
            <a:r>
              <a:rPr lang="hr-HR" sz="4000" b="1" i="1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most </a:t>
            </a:r>
            <a:r>
              <a:rPr lang="hr-HR" sz="4000" b="1" i="1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hr-HR" sz="4000" b="1" i="1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4000" b="1" i="1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hr-HR" sz="4000" b="1" i="1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4000" b="1" i="1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women</a:t>
            </a:r>
            <a:r>
              <a:rPr lang="hr-HR" sz="4000" b="1" i="1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4000" b="1" i="1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think</a:t>
            </a:r>
            <a:r>
              <a:rPr lang="hr-HR" sz="4000" b="1" i="1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4000" b="1" i="1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hr-HR" sz="4000" b="1" i="1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4000" b="1" i="1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nobody</a:t>
            </a:r>
            <a:r>
              <a:rPr lang="hr-HR" sz="4000" b="1" i="1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4000" b="1" i="1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will</a:t>
            </a:r>
            <a:r>
              <a:rPr lang="hr-HR" sz="4000" b="1" i="1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4000" b="1" i="1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listen</a:t>
            </a:r>
            <a:r>
              <a:rPr lang="hr-HR" sz="4000" b="1" i="1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hr-HR" sz="4000" b="1" i="1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what</a:t>
            </a:r>
            <a:r>
              <a:rPr lang="hr-HR" sz="4000" b="1" i="1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4000" b="1" i="1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they</a:t>
            </a:r>
            <a:r>
              <a:rPr lang="hr-HR" sz="4000" b="1" i="1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r-HR" sz="4000" b="1" i="1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have</a:t>
            </a:r>
            <a:r>
              <a:rPr lang="hr-HR" sz="4000" b="1" i="1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hr-HR" sz="4000" b="1" i="1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say</a:t>
            </a:r>
            <a:r>
              <a:rPr lang="hr-HR" sz="4000" b="1" i="1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28961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>
            <a:extLst>
              <a:ext uri="{FF2B5EF4-FFF2-40B4-BE49-F238E27FC236}">
                <a16:creationId xmlns:a16="http://schemas.microsoft.com/office/drawing/2014/main" id="{ABEEC990-483C-C9EC-66D6-0DA558248187}"/>
              </a:ext>
            </a:extLst>
          </p:cNvPr>
          <p:cNvSpPr txBox="1">
            <a:spLocks noChangeArrowheads="1"/>
          </p:cNvSpPr>
          <p:nvPr/>
        </p:nvSpPr>
        <p:spPr>
          <a:xfrm>
            <a:off x="263352" y="339376"/>
            <a:ext cx="11658354" cy="61722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endParaRPr lang="hr-HR" sz="8000" b="1" i="1" dirty="0">
              <a:solidFill>
                <a:schemeClr val="bg1"/>
              </a:solidFill>
              <a:effectLst/>
              <a:latin typeface="Georgia" panose="02040502050405020303" pitchFamily="18" charset="0"/>
              <a:ea typeface="Montserrat-Regular"/>
              <a:cs typeface="Calibri" panose="020F0502020204030204" pitchFamily="34" charset="0"/>
            </a:endParaRPr>
          </a:p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hr-HR" sz="8000" b="1" i="1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It</a:t>
            </a:r>
            <a:r>
              <a:rPr lang="hr-HR" sz="8000" b="1" i="1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</a:t>
            </a:r>
            <a:r>
              <a:rPr lang="hr-HR" sz="8000" b="1" i="1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is</a:t>
            </a:r>
            <a:r>
              <a:rPr lang="hr-HR" sz="8000" b="1" i="1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FEAR</a:t>
            </a:r>
            <a:r>
              <a:rPr lang="hr-HR" b="1" i="1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</a:t>
            </a:r>
          </a:p>
        </p:txBody>
      </p:sp>
      <p:sp>
        <p:nvSpPr>
          <p:cNvPr id="4" name="TekstniOkvir 3">
            <a:extLst>
              <a:ext uri="{FF2B5EF4-FFF2-40B4-BE49-F238E27FC236}">
                <a16:creationId xmlns:a16="http://schemas.microsoft.com/office/drawing/2014/main" id="{3F0D718F-4E84-D4EA-A1CB-91E7302FA1D0}"/>
              </a:ext>
            </a:extLst>
          </p:cNvPr>
          <p:cNvSpPr txBox="1"/>
          <p:nvPr/>
        </p:nvSpPr>
        <p:spPr>
          <a:xfrm>
            <a:off x="1483742" y="4028447"/>
            <a:ext cx="10360325" cy="8551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hr-HR" sz="2400" b="1" i="1" dirty="0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H</a:t>
            </a:r>
            <a:r>
              <a:rPr lang="en-US" sz="2400" b="1" i="1" dirty="0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ow </a:t>
            </a:r>
            <a:r>
              <a:rPr lang="hr-HR" sz="2400" b="1" i="1" dirty="0" err="1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many</a:t>
            </a:r>
            <a:r>
              <a:rPr lang="hr-HR" sz="2400" b="1" i="1" dirty="0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</a:t>
            </a:r>
            <a:r>
              <a:rPr lang="hr-HR" sz="2400" b="1" i="1" dirty="0" err="1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packages</a:t>
            </a:r>
            <a:r>
              <a:rPr lang="en-US" sz="2400" b="1" i="1" dirty="0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does a woman with something to say carry on her back in a </a:t>
            </a:r>
            <a:r>
              <a:rPr lang="hr-HR" sz="2400" b="1" i="1" dirty="0" err="1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backpack</a:t>
            </a:r>
            <a:r>
              <a:rPr lang="en-US" sz="2400" b="1" i="1" dirty="0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? </a:t>
            </a:r>
            <a:endParaRPr lang="hr-HR" sz="2400" b="1" i="1" dirty="0">
              <a:solidFill>
                <a:schemeClr val="bg1"/>
              </a:solidFill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kstniOkvir 5">
            <a:extLst>
              <a:ext uri="{FF2B5EF4-FFF2-40B4-BE49-F238E27FC236}">
                <a16:creationId xmlns:a16="http://schemas.microsoft.com/office/drawing/2014/main" id="{D042051C-738D-00D9-0588-4253C0CFD229}"/>
              </a:ext>
            </a:extLst>
          </p:cNvPr>
          <p:cNvSpPr txBox="1"/>
          <p:nvPr/>
        </p:nvSpPr>
        <p:spPr>
          <a:xfrm>
            <a:off x="756248" y="721655"/>
            <a:ext cx="10360325" cy="459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hr-HR" sz="2400" b="1" i="1" dirty="0" err="1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It´s</a:t>
            </a:r>
            <a:r>
              <a:rPr lang="hr-HR" sz="2400" b="1" i="1" dirty="0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</a:t>
            </a:r>
            <a:r>
              <a:rPr lang="hr-HR" sz="2400" b="1" i="1" dirty="0" err="1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not</a:t>
            </a:r>
            <a:r>
              <a:rPr lang="hr-HR" sz="2400" b="1" i="1" dirty="0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a </a:t>
            </a:r>
            <a:r>
              <a:rPr lang="hr-HR" sz="2400" b="1" i="1" dirty="0" err="1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lack</a:t>
            </a:r>
            <a:r>
              <a:rPr lang="hr-HR" sz="2400" b="1" i="1" dirty="0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</a:t>
            </a:r>
            <a:r>
              <a:rPr lang="hr-HR" sz="2400" b="1" i="1" dirty="0" err="1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of</a:t>
            </a:r>
            <a:r>
              <a:rPr lang="hr-HR" sz="2400" b="1" i="1" dirty="0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</a:t>
            </a:r>
            <a:r>
              <a:rPr lang="hr-HR" sz="2400" b="1" i="1" dirty="0" err="1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proffesional</a:t>
            </a:r>
            <a:r>
              <a:rPr lang="hr-HR" sz="2400" b="1" i="1" dirty="0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</a:t>
            </a:r>
            <a:r>
              <a:rPr lang="hr-HR" sz="2400" b="1" i="1" dirty="0" err="1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knowledge</a:t>
            </a:r>
            <a:endParaRPr lang="hr-HR" sz="2400" b="1" i="1" dirty="0">
              <a:solidFill>
                <a:schemeClr val="bg1"/>
              </a:solidFill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9245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>
            <a:extLst>
              <a:ext uri="{FF2B5EF4-FFF2-40B4-BE49-F238E27FC236}">
                <a16:creationId xmlns:a16="http://schemas.microsoft.com/office/drawing/2014/main" id="{ABEEC990-483C-C9EC-66D6-0DA558248187}"/>
              </a:ext>
            </a:extLst>
          </p:cNvPr>
          <p:cNvSpPr txBox="1">
            <a:spLocks noChangeArrowheads="1"/>
          </p:cNvSpPr>
          <p:nvPr/>
        </p:nvSpPr>
        <p:spPr>
          <a:xfrm>
            <a:off x="263352" y="339376"/>
            <a:ext cx="11658354" cy="61722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hr-HR" sz="4000" b="1" i="1" dirty="0">
              <a:solidFill>
                <a:schemeClr val="bg1"/>
              </a:solidFill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" name="Slika 2">
            <a:extLst>
              <a:ext uri="{FF2B5EF4-FFF2-40B4-BE49-F238E27FC236}">
                <a16:creationId xmlns:a16="http://schemas.microsoft.com/office/drawing/2014/main" id="{760038AF-1EBE-1352-7456-026B08B262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77409" y="346364"/>
            <a:ext cx="4374488" cy="4654292"/>
          </a:xfrm>
          <a:prstGeom prst="rect">
            <a:avLst/>
          </a:prstGeom>
        </p:spPr>
      </p:pic>
      <p:sp>
        <p:nvSpPr>
          <p:cNvPr id="6" name="TekstniOkvir 5">
            <a:extLst>
              <a:ext uri="{FF2B5EF4-FFF2-40B4-BE49-F238E27FC236}">
                <a16:creationId xmlns:a16="http://schemas.microsoft.com/office/drawing/2014/main" id="{7B66165C-6579-4AD3-A7A1-17C6F5D4B020}"/>
              </a:ext>
            </a:extLst>
          </p:cNvPr>
          <p:cNvSpPr txBox="1"/>
          <p:nvPr/>
        </p:nvSpPr>
        <p:spPr>
          <a:xfrm>
            <a:off x="270294" y="536282"/>
            <a:ext cx="3103128" cy="6714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b="1" i="1" dirty="0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lack</a:t>
            </a:r>
            <a:r>
              <a:rPr lang="hr-HR" b="1" i="1" dirty="0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</a:t>
            </a:r>
            <a:r>
              <a:rPr lang="hr-HR" b="1" i="1" dirty="0" err="1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of</a:t>
            </a:r>
            <a:r>
              <a:rPr lang="en-US" b="1" i="1" dirty="0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self-confidence</a:t>
            </a:r>
            <a:r>
              <a:rPr lang="hr-HR" b="1" i="1" dirty="0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p</a:t>
            </a:r>
            <a:r>
              <a:rPr lang="en-US" b="1" i="1" dirty="0" err="1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ackage</a:t>
            </a:r>
            <a:r>
              <a:rPr lang="en-US" b="1" i="1" dirty="0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, </a:t>
            </a:r>
            <a:endParaRPr lang="hr-HR" b="1" i="1" dirty="0">
              <a:solidFill>
                <a:schemeClr val="bg1"/>
              </a:solidFill>
              <a:latin typeface="Georgia" panose="02040502050405020303" pitchFamily="18" charset="0"/>
              <a:ea typeface="Montserrat-Regular"/>
              <a:cs typeface="Calibri" panose="020F0502020204030204" pitchFamily="34" charset="0"/>
            </a:endParaRPr>
          </a:p>
        </p:txBody>
      </p:sp>
      <p:sp>
        <p:nvSpPr>
          <p:cNvPr id="8" name="TekstniOkvir 7">
            <a:extLst>
              <a:ext uri="{FF2B5EF4-FFF2-40B4-BE49-F238E27FC236}">
                <a16:creationId xmlns:a16="http://schemas.microsoft.com/office/drawing/2014/main" id="{28EDCF7C-09B2-D7FD-2B06-1C6397256C2F}"/>
              </a:ext>
            </a:extLst>
          </p:cNvPr>
          <p:cNvSpPr txBox="1"/>
          <p:nvPr/>
        </p:nvSpPr>
        <p:spPr>
          <a:xfrm>
            <a:off x="263352" y="1357294"/>
            <a:ext cx="3367875" cy="6644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b="1" i="1" dirty="0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lacks </a:t>
            </a:r>
            <a:r>
              <a:rPr lang="hr-HR" b="1" i="1" dirty="0" err="1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of</a:t>
            </a:r>
            <a:r>
              <a:rPr lang="hr-HR" b="1" i="1" dirty="0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</a:t>
            </a:r>
            <a:r>
              <a:rPr lang="en-US" b="1" i="1" dirty="0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self-esteem package, </a:t>
            </a:r>
            <a:endParaRPr lang="hr-HR" b="1" i="1" dirty="0">
              <a:solidFill>
                <a:schemeClr val="bg1"/>
              </a:solidFill>
              <a:latin typeface="Georgia" panose="02040502050405020303" pitchFamily="18" charset="0"/>
              <a:ea typeface="Montserrat-Regular"/>
              <a:cs typeface="Calibri" panose="020F0502020204030204" pitchFamily="34" charset="0"/>
            </a:endParaRPr>
          </a:p>
        </p:txBody>
      </p:sp>
      <p:sp>
        <p:nvSpPr>
          <p:cNvPr id="10" name="TekstniOkvir 9">
            <a:extLst>
              <a:ext uri="{FF2B5EF4-FFF2-40B4-BE49-F238E27FC236}">
                <a16:creationId xmlns:a16="http://schemas.microsoft.com/office/drawing/2014/main" id="{0C90FA90-3FB9-FBC3-608F-211426A931B7}"/>
              </a:ext>
            </a:extLst>
          </p:cNvPr>
          <p:cNvSpPr txBox="1"/>
          <p:nvPr/>
        </p:nvSpPr>
        <p:spPr>
          <a:xfrm>
            <a:off x="8616185" y="339376"/>
            <a:ext cx="357581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i="1" dirty="0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package </a:t>
            </a:r>
            <a:r>
              <a:rPr lang="hr-HR" b="1" i="1" dirty="0" err="1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of</a:t>
            </a:r>
            <a:r>
              <a:rPr lang="en-US" b="1" i="1" dirty="0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</a:t>
            </a:r>
            <a:r>
              <a:rPr lang="hr-HR" b="1" i="1" dirty="0" err="1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too</a:t>
            </a:r>
            <a:r>
              <a:rPr lang="hr-HR" b="1" i="1" dirty="0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</a:t>
            </a:r>
            <a:r>
              <a:rPr lang="hr-HR" b="1" i="1" dirty="0" err="1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fat</a:t>
            </a:r>
            <a:r>
              <a:rPr lang="en-US" b="1" i="1" dirty="0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, package </a:t>
            </a:r>
            <a:r>
              <a:rPr lang="hr-HR" b="1" i="1" dirty="0" err="1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of</a:t>
            </a:r>
            <a:r>
              <a:rPr lang="hr-HR" b="1" i="1" dirty="0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</a:t>
            </a:r>
            <a:r>
              <a:rPr lang="hr-HR" b="1" i="1" dirty="0" err="1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too</a:t>
            </a:r>
            <a:r>
              <a:rPr lang="hr-HR" b="1" i="1" dirty="0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</a:t>
            </a:r>
            <a:r>
              <a:rPr lang="hr-HR" b="1" i="1" dirty="0" err="1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skinny</a:t>
            </a:r>
            <a:endParaRPr lang="hr-HR" dirty="0"/>
          </a:p>
        </p:txBody>
      </p:sp>
      <p:sp>
        <p:nvSpPr>
          <p:cNvPr id="12" name="TekstniOkvir 11">
            <a:extLst>
              <a:ext uri="{FF2B5EF4-FFF2-40B4-BE49-F238E27FC236}">
                <a16:creationId xmlns:a16="http://schemas.microsoft.com/office/drawing/2014/main" id="{A373D0CC-2A79-5586-803F-0A79EC5964AB}"/>
              </a:ext>
            </a:extLst>
          </p:cNvPr>
          <p:cNvSpPr txBox="1"/>
          <p:nvPr/>
        </p:nvSpPr>
        <p:spPr>
          <a:xfrm>
            <a:off x="3280246" y="5218033"/>
            <a:ext cx="610523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i="1" dirty="0"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package I'm not good enough, </a:t>
            </a:r>
            <a:endParaRPr lang="hr-HR" b="1" i="1" dirty="0">
              <a:latin typeface="Georgia" panose="02040502050405020303" pitchFamily="18" charset="0"/>
              <a:ea typeface="Montserrat-Regular"/>
              <a:cs typeface="Calibri" panose="020F0502020204030204" pitchFamily="34" charset="0"/>
            </a:endParaRPr>
          </a:p>
          <a:p>
            <a:pPr algn="ctr"/>
            <a:r>
              <a:rPr lang="en-US" b="1" i="1" dirty="0"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package </a:t>
            </a:r>
            <a:r>
              <a:rPr lang="hr-HR" b="1" i="1" dirty="0" err="1"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She´s</a:t>
            </a:r>
            <a:r>
              <a:rPr lang="en-US" b="1" i="1" dirty="0"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too beautiful to be smart,</a:t>
            </a:r>
            <a:endParaRPr lang="hr-HR" dirty="0"/>
          </a:p>
        </p:txBody>
      </p:sp>
      <p:sp>
        <p:nvSpPr>
          <p:cNvPr id="14" name="TekstniOkvir 13">
            <a:extLst>
              <a:ext uri="{FF2B5EF4-FFF2-40B4-BE49-F238E27FC236}">
                <a16:creationId xmlns:a16="http://schemas.microsoft.com/office/drawing/2014/main" id="{9E8080E4-70E9-E50D-867E-818105549E45}"/>
              </a:ext>
            </a:extLst>
          </p:cNvPr>
          <p:cNvSpPr txBox="1"/>
          <p:nvPr/>
        </p:nvSpPr>
        <p:spPr>
          <a:xfrm>
            <a:off x="201256" y="2436529"/>
            <a:ext cx="320585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hr-HR" b="1" i="1" dirty="0" err="1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package</a:t>
            </a:r>
            <a:r>
              <a:rPr lang="hr-HR" b="1" i="1" dirty="0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</a:t>
            </a:r>
            <a:r>
              <a:rPr lang="hr-HR" b="1" i="1" dirty="0" err="1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of</a:t>
            </a:r>
            <a:r>
              <a:rPr lang="hr-HR" b="1" i="1" dirty="0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</a:t>
            </a:r>
            <a:r>
              <a:rPr lang="hr-HR" b="1" i="1" dirty="0" err="1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Imposter</a:t>
            </a:r>
            <a:r>
              <a:rPr lang="hr-HR" b="1" i="1" dirty="0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</a:t>
            </a:r>
            <a:r>
              <a:rPr lang="hr-HR" b="1" i="1" dirty="0" err="1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syndrome</a:t>
            </a:r>
            <a:endParaRPr lang="hr-HR" dirty="0"/>
          </a:p>
        </p:txBody>
      </p:sp>
      <p:sp>
        <p:nvSpPr>
          <p:cNvPr id="16" name="TekstniOkvir 15">
            <a:extLst>
              <a:ext uri="{FF2B5EF4-FFF2-40B4-BE49-F238E27FC236}">
                <a16:creationId xmlns:a16="http://schemas.microsoft.com/office/drawing/2014/main" id="{16834D18-7FBC-8ADF-B827-91EB5C12E1CA}"/>
              </a:ext>
            </a:extLst>
          </p:cNvPr>
          <p:cNvSpPr txBox="1"/>
          <p:nvPr/>
        </p:nvSpPr>
        <p:spPr>
          <a:xfrm>
            <a:off x="8355884" y="1383556"/>
            <a:ext cx="367965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i="1" dirty="0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package of hard partner, package of bad relationship</a:t>
            </a:r>
            <a:endParaRPr lang="hr-HR" dirty="0"/>
          </a:p>
        </p:txBody>
      </p:sp>
      <p:sp>
        <p:nvSpPr>
          <p:cNvPr id="18" name="TekstniOkvir 17">
            <a:extLst>
              <a:ext uri="{FF2B5EF4-FFF2-40B4-BE49-F238E27FC236}">
                <a16:creationId xmlns:a16="http://schemas.microsoft.com/office/drawing/2014/main" id="{97D6A719-0D65-BFEB-53DD-973076E2B1BF}"/>
              </a:ext>
            </a:extLst>
          </p:cNvPr>
          <p:cNvSpPr txBox="1"/>
          <p:nvPr/>
        </p:nvSpPr>
        <p:spPr>
          <a:xfrm>
            <a:off x="8322191" y="2571910"/>
            <a:ext cx="3679659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i="1" dirty="0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package I'm not good enough mother, wife, a package of uncooked lunch, a package of unwashed laundry</a:t>
            </a:r>
            <a:endParaRPr lang="hr-HR" dirty="0"/>
          </a:p>
        </p:txBody>
      </p:sp>
      <p:sp>
        <p:nvSpPr>
          <p:cNvPr id="20" name="TekstniOkvir 19">
            <a:extLst>
              <a:ext uri="{FF2B5EF4-FFF2-40B4-BE49-F238E27FC236}">
                <a16:creationId xmlns:a16="http://schemas.microsoft.com/office/drawing/2014/main" id="{34AB805D-ED74-36F1-708F-4E1CBA36A589}"/>
              </a:ext>
            </a:extLst>
          </p:cNvPr>
          <p:cNvSpPr txBox="1"/>
          <p:nvPr/>
        </p:nvSpPr>
        <p:spPr>
          <a:xfrm>
            <a:off x="190150" y="3497682"/>
            <a:ext cx="318327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i="1" dirty="0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a package of unfulfilled expectations mostly </a:t>
            </a:r>
            <a:r>
              <a:rPr lang="hr-HR" b="1" i="1" dirty="0" err="1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from</a:t>
            </a:r>
            <a:r>
              <a:rPr lang="hr-HR" b="1" i="1" dirty="0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</a:t>
            </a:r>
            <a:r>
              <a:rPr lang="en-US" b="1" i="1" dirty="0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others </a:t>
            </a:r>
            <a:endParaRPr lang="hr-HR" dirty="0"/>
          </a:p>
        </p:txBody>
      </p:sp>
      <p:sp>
        <p:nvSpPr>
          <p:cNvPr id="21" name="TekstniOkvir 20">
            <a:extLst>
              <a:ext uri="{FF2B5EF4-FFF2-40B4-BE49-F238E27FC236}">
                <a16:creationId xmlns:a16="http://schemas.microsoft.com/office/drawing/2014/main" id="{E9CCC90D-E79F-8A01-BB59-2F173012C7D5}"/>
              </a:ext>
            </a:extLst>
          </p:cNvPr>
          <p:cNvSpPr txBox="1"/>
          <p:nvPr/>
        </p:nvSpPr>
        <p:spPr>
          <a:xfrm>
            <a:off x="8512341" y="4279986"/>
            <a:ext cx="367965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i="1" dirty="0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package </a:t>
            </a:r>
            <a:r>
              <a:rPr lang="hr-HR" b="1" i="1" dirty="0" err="1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of</a:t>
            </a:r>
            <a:r>
              <a:rPr lang="hr-HR" b="1" i="1" dirty="0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</a:t>
            </a:r>
            <a:r>
              <a:rPr lang="hr-HR" b="1" i="1" dirty="0" err="1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what</a:t>
            </a:r>
            <a:r>
              <a:rPr lang="hr-HR" b="1" i="1" dirty="0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</a:t>
            </a:r>
            <a:r>
              <a:rPr lang="hr-HR" b="1" i="1" dirty="0" err="1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will</a:t>
            </a:r>
            <a:r>
              <a:rPr lang="hr-HR" b="1" i="1" dirty="0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</a:t>
            </a:r>
            <a:r>
              <a:rPr lang="hr-HR" b="1" i="1" dirty="0" err="1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your</a:t>
            </a:r>
            <a:r>
              <a:rPr lang="hr-HR" b="1" i="1" dirty="0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</a:t>
            </a:r>
            <a:r>
              <a:rPr lang="hr-HR" b="1" i="1" dirty="0" err="1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mother</a:t>
            </a:r>
            <a:r>
              <a:rPr lang="hr-HR" b="1" i="1" dirty="0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</a:t>
            </a:r>
            <a:r>
              <a:rPr lang="hr-HR" b="1" i="1" dirty="0" err="1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say</a:t>
            </a:r>
            <a:r>
              <a:rPr lang="hr-HR" b="1" i="1" dirty="0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, </a:t>
            </a:r>
            <a:r>
              <a:rPr lang="hr-HR" b="1" i="1" dirty="0" err="1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package</a:t>
            </a:r>
            <a:r>
              <a:rPr lang="hr-HR" b="1" i="1" dirty="0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</a:t>
            </a:r>
            <a:r>
              <a:rPr lang="hr-HR" b="1" i="1" dirty="0" err="1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of</a:t>
            </a:r>
            <a:r>
              <a:rPr lang="hr-HR" b="1" i="1" dirty="0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</a:t>
            </a:r>
            <a:r>
              <a:rPr lang="hr-HR" b="1" i="1" dirty="0" err="1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what</a:t>
            </a:r>
            <a:r>
              <a:rPr lang="hr-HR" b="1" i="1" dirty="0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</a:t>
            </a:r>
            <a:r>
              <a:rPr lang="hr-HR" b="1" i="1" dirty="0" err="1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will</a:t>
            </a:r>
            <a:r>
              <a:rPr lang="hr-HR" b="1" i="1" dirty="0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</a:t>
            </a:r>
            <a:r>
              <a:rPr lang="hr-HR" b="1" i="1" dirty="0" err="1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your</a:t>
            </a:r>
            <a:r>
              <a:rPr lang="hr-HR" b="1" i="1" dirty="0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</a:t>
            </a:r>
            <a:r>
              <a:rPr lang="hr-HR" b="1" i="1" dirty="0" err="1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mother</a:t>
            </a:r>
            <a:r>
              <a:rPr lang="hr-HR" b="1" i="1" dirty="0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</a:t>
            </a:r>
            <a:r>
              <a:rPr lang="hr-HR" b="1" i="1" dirty="0" err="1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in</a:t>
            </a:r>
            <a:r>
              <a:rPr lang="hr-HR" b="1" i="1" dirty="0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</a:t>
            </a:r>
            <a:r>
              <a:rPr lang="hr-HR" b="1" i="1" dirty="0" err="1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law</a:t>
            </a:r>
            <a:r>
              <a:rPr lang="hr-HR" b="1" i="1" dirty="0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</a:t>
            </a:r>
            <a:r>
              <a:rPr lang="hr-HR" b="1" i="1" dirty="0" err="1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say</a:t>
            </a:r>
            <a:endParaRPr lang="hr-HR" dirty="0"/>
          </a:p>
        </p:txBody>
      </p:sp>
      <p:sp>
        <p:nvSpPr>
          <p:cNvPr id="22" name="TekstniOkvir 21">
            <a:extLst>
              <a:ext uri="{FF2B5EF4-FFF2-40B4-BE49-F238E27FC236}">
                <a16:creationId xmlns:a16="http://schemas.microsoft.com/office/drawing/2014/main" id="{465C7189-54FC-070D-ED41-BBB5F9680762}"/>
              </a:ext>
            </a:extLst>
          </p:cNvPr>
          <p:cNvSpPr txBox="1"/>
          <p:nvPr/>
        </p:nvSpPr>
        <p:spPr>
          <a:xfrm>
            <a:off x="1089891" y="1924638"/>
            <a:ext cx="10217797" cy="163121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hr-HR" sz="10000" dirty="0" err="1"/>
              <a:t>Wich</a:t>
            </a:r>
            <a:r>
              <a:rPr lang="hr-HR" sz="10000" dirty="0"/>
              <a:t> one </a:t>
            </a:r>
            <a:r>
              <a:rPr lang="hr-HR" sz="10000" dirty="0" err="1"/>
              <a:t>is</a:t>
            </a:r>
            <a:r>
              <a:rPr lang="hr-HR" sz="10000" dirty="0"/>
              <a:t> </a:t>
            </a:r>
            <a:r>
              <a:rPr lang="hr-HR" sz="10000" dirty="0" err="1"/>
              <a:t>yours</a:t>
            </a:r>
            <a:r>
              <a:rPr lang="hr-HR" sz="10000" dirty="0"/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251599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12" grpId="0"/>
      <p:bldP spid="14" grpId="0"/>
      <p:bldP spid="16" grpId="0"/>
      <p:bldP spid="18" grpId="0"/>
      <p:bldP spid="20" grpId="0"/>
      <p:bldP spid="21" grpId="0"/>
      <p:bldP spid="2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>
            <a:extLst>
              <a:ext uri="{FF2B5EF4-FFF2-40B4-BE49-F238E27FC236}">
                <a16:creationId xmlns:a16="http://schemas.microsoft.com/office/drawing/2014/main" id="{ABEEC990-483C-C9EC-66D6-0DA558248187}"/>
              </a:ext>
            </a:extLst>
          </p:cNvPr>
          <p:cNvSpPr txBox="1">
            <a:spLocks noChangeArrowheads="1"/>
          </p:cNvSpPr>
          <p:nvPr/>
        </p:nvSpPr>
        <p:spPr>
          <a:xfrm>
            <a:off x="263352" y="339376"/>
            <a:ext cx="11658354" cy="55524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hr-HR" b="1" i="1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For </a:t>
            </a:r>
            <a:r>
              <a:rPr lang="hr-HR" b="1" i="1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all</a:t>
            </a:r>
            <a:r>
              <a:rPr lang="hr-HR" b="1" i="1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</a:t>
            </a:r>
            <a:r>
              <a:rPr lang="hr-HR" b="1" i="1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the</a:t>
            </a:r>
            <a:r>
              <a:rPr lang="hr-HR" b="1" i="1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</a:t>
            </a:r>
            <a:r>
              <a:rPr lang="hr-HR" b="1" i="1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women</a:t>
            </a:r>
            <a:r>
              <a:rPr lang="hr-HR" b="1" i="1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</a:t>
            </a:r>
            <a:r>
              <a:rPr lang="hr-HR" b="1" i="1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with</a:t>
            </a:r>
            <a:r>
              <a:rPr lang="hr-HR" b="1" i="1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</a:t>
            </a:r>
            <a:r>
              <a:rPr lang="hr-HR" b="1" i="1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backpacks</a:t>
            </a:r>
            <a:r>
              <a:rPr lang="hr-HR" b="1" i="1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: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hr-HR" b="1" i="1" dirty="0">
              <a:solidFill>
                <a:schemeClr val="bg1"/>
              </a:solidFill>
              <a:effectLst/>
              <a:latin typeface="Georgia" panose="02040502050405020303" pitchFamily="18" charset="0"/>
              <a:ea typeface="Montserrat-Regular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hr-HR" b="1" i="1" dirty="0" err="1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It´s</a:t>
            </a:r>
            <a:r>
              <a:rPr lang="hr-HR" b="1" i="1" dirty="0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</a:t>
            </a:r>
            <a:r>
              <a:rPr lang="hr-HR" b="1" i="1" dirty="0" err="1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not</a:t>
            </a:r>
            <a:r>
              <a:rPr lang="hr-HR" b="1" i="1" dirty="0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ABOUT </a:t>
            </a:r>
            <a:r>
              <a:rPr lang="hr-HR" b="1" i="1" dirty="0" err="1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you</a:t>
            </a:r>
            <a:r>
              <a:rPr lang="hr-HR" b="1" i="1" dirty="0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</a:t>
            </a:r>
            <a:r>
              <a:rPr lang="hr-HR" b="1" i="1" dirty="0" err="1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it´s</a:t>
            </a:r>
            <a:r>
              <a:rPr lang="hr-HR" b="1" i="1" dirty="0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</a:t>
            </a:r>
            <a:r>
              <a:rPr lang="hr-HR" b="1" i="1" dirty="0" err="1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about</a:t>
            </a:r>
            <a:r>
              <a:rPr lang="hr-HR" b="1" i="1" dirty="0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</a:t>
            </a:r>
            <a:r>
              <a:rPr lang="hr-HR" b="1" i="1" dirty="0" err="1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the</a:t>
            </a:r>
            <a:r>
              <a:rPr lang="hr-HR" b="1" i="1" dirty="0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</a:t>
            </a:r>
            <a:r>
              <a:rPr lang="hr-HR" b="1" i="1" dirty="0" err="1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people</a:t>
            </a:r>
            <a:r>
              <a:rPr lang="hr-HR" b="1" i="1" dirty="0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</a:t>
            </a:r>
            <a:r>
              <a:rPr lang="hr-HR" b="1" i="1" dirty="0" err="1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and</a:t>
            </a:r>
            <a:r>
              <a:rPr lang="hr-HR" b="1" i="1" dirty="0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</a:t>
            </a:r>
            <a:r>
              <a:rPr lang="hr-HR" b="1" i="1" dirty="0" err="1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society</a:t>
            </a:r>
            <a:endParaRPr lang="hr-HR" b="1" i="1" dirty="0">
              <a:solidFill>
                <a:schemeClr val="bg1"/>
              </a:solidFill>
              <a:latin typeface="Georgia" panose="02040502050405020303" pitchFamily="18" charset="0"/>
              <a:ea typeface="Montserrat-Regular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hr-HR" b="1" i="1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You </a:t>
            </a:r>
            <a:r>
              <a:rPr lang="hr-HR" b="1" i="1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have</a:t>
            </a:r>
            <a:r>
              <a:rPr lang="hr-HR" b="1" i="1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</a:t>
            </a:r>
            <a:r>
              <a:rPr lang="hr-HR" b="1" i="1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the</a:t>
            </a:r>
            <a:r>
              <a:rPr lang="hr-HR" b="1" i="1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</a:t>
            </a:r>
            <a:r>
              <a:rPr lang="hr-HR" b="1" i="1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responsibility</a:t>
            </a:r>
            <a:r>
              <a:rPr lang="hr-HR" b="1" i="1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to </a:t>
            </a:r>
            <a:r>
              <a:rPr lang="hr-HR" b="1" i="1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share</a:t>
            </a:r>
            <a:r>
              <a:rPr lang="hr-HR" b="1" i="1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</a:t>
            </a:r>
            <a:r>
              <a:rPr lang="hr-HR" b="1" i="1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the</a:t>
            </a:r>
            <a:r>
              <a:rPr lang="hr-HR" b="1" i="1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</a:t>
            </a:r>
            <a:r>
              <a:rPr lang="hr-HR" b="1" i="1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knowledge</a:t>
            </a:r>
            <a:r>
              <a:rPr lang="hr-HR" b="1" i="1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</a:t>
            </a:r>
            <a:r>
              <a:rPr lang="hr-HR" b="1" i="1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you</a:t>
            </a:r>
            <a:r>
              <a:rPr lang="hr-HR" b="1" i="1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</a:t>
            </a:r>
            <a:r>
              <a:rPr lang="hr-HR" b="1" i="1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have</a:t>
            </a:r>
            <a:endParaRPr lang="hr-HR" b="1" i="1" dirty="0">
              <a:solidFill>
                <a:schemeClr val="bg1"/>
              </a:solidFill>
              <a:effectLst/>
              <a:latin typeface="Georgia" panose="02040502050405020303" pitchFamily="18" charset="0"/>
              <a:ea typeface="Montserrat-Regular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hr-HR" b="1" i="1" dirty="0" err="1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Don´t</a:t>
            </a:r>
            <a:r>
              <a:rPr lang="hr-HR" b="1" i="1" dirty="0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</a:t>
            </a:r>
            <a:r>
              <a:rPr lang="hr-HR" b="1" i="1" dirty="0" err="1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be</a:t>
            </a:r>
            <a:r>
              <a:rPr lang="hr-HR" b="1" i="1" dirty="0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</a:t>
            </a:r>
            <a:r>
              <a:rPr lang="hr-HR" b="1" i="1" dirty="0" err="1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inclusive</a:t>
            </a:r>
            <a:r>
              <a:rPr lang="hr-HR" b="1" i="1" dirty="0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for </a:t>
            </a:r>
            <a:r>
              <a:rPr lang="hr-HR" b="1" i="1" dirty="0" err="1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others</a:t>
            </a:r>
            <a:r>
              <a:rPr lang="hr-HR" b="1" i="1" dirty="0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but </a:t>
            </a:r>
            <a:r>
              <a:rPr lang="hr-HR" b="1" i="1" dirty="0" err="1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exclusive</a:t>
            </a:r>
            <a:r>
              <a:rPr lang="hr-HR" b="1" i="1" dirty="0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for </a:t>
            </a:r>
            <a:r>
              <a:rPr lang="hr-HR" b="1" i="1" dirty="0" err="1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yourself</a:t>
            </a:r>
            <a:endParaRPr lang="hr-HR" b="1" i="1" dirty="0">
              <a:solidFill>
                <a:schemeClr val="bg1"/>
              </a:solidFill>
              <a:latin typeface="Georgia" panose="02040502050405020303" pitchFamily="18" charset="0"/>
              <a:ea typeface="Montserrat-Regular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hr-HR" b="1" i="1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„</a:t>
            </a:r>
            <a:r>
              <a:rPr lang="hr-HR" b="1" i="1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It</a:t>
            </a:r>
            <a:r>
              <a:rPr lang="hr-HR" b="1" i="1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</a:t>
            </a:r>
            <a:r>
              <a:rPr lang="hr-HR" b="1" i="1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is</a:t>
            </a:r>
            <a:r>
              <a:rPr lang="hr-HR" b="1" i="1" dirty="0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time </a:t>
            </a:r>
            <a:r>
              <a:rPr lang="hr-HR" b="1" i="1" dirty="0" err="1">
                <a:solidFill>
                  <a:schemeClr val="bg1"/>
                </a:solidFill>
                <a:effectLst/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of</a:t>
            </a:r>
            <a:r>
              <a:rPr lang="hr-HR" b="1" i="1" dirty="0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Premier </a:t>
            </a:r>
            <a:r>
              <a:rPr lang="hr-HR" b="1" i="1" dirty="0" err="1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League</a:t>
            </a:r>
            <a:r>
              <a:rPr lang="hr-HR" b="1" i="1" dirty="0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– time to </a:t>
            </a:r>
            <a:r>
              <a:rPr lang="hr-HR" b="1" i="1" dirty="0" err="1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play</a:t>
            </a:r>
            <a:r>
              <a:rPr lang="hr-HR" b="1" i="1" dirty="0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on </a:t>
            </a:r>
            <a:r>
              <a:rPr lang="hr-HR" b="1" i="1" dirty="0" err="1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the</a:t>
            </a:r>
            <a:r>
              <a:rPr lang="hr-HR" b="1" i="1" dirty="0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</a:t>
            </a:r>
            <a:r>
              <a:rPr lang="hr-HR" b="1" i="1" dirty="0" err="1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field</a:t>
            </a:r>
            <a:r>
              <a:rPr lang="hr-HR" b="1" i="1" dirty="0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</a:t>
            </a:r>
            <a:r>
              <a:rPr lang="hr-HR" b="1" i="1" dirty="0" err="1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not</a:t>
            </a:r>
            <a:r>
              <a:rPr lang="hr-HR" b="1" i="1" dirty="0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to sit on </a:t>
            </a:r>
            <a:r>
              <a:rPr lang="hr-HR" b="1" i="1" dirty="0" err="1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the</a:t>
            </a:r>
            <a:r>
              <a:rPr lang="hr-HR" b="1" i="1" dirty="0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 </a:t>
            </a:r>
            <a:r>
              <a:rPr lang="hr-HR" b="1" i="1" dirty="0" err="1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bench</a:t>
            </a:r>
            <a:r>
              <a:rPr lang="hr-HR" b="1" i="1" dirty="0">
                <a:solidFill>
                  <a:schemeClr val="bg1"/>
                </a:solidFill>
                <a:latin typeface="Georgia" panose="02040502050405020303" pitchFamily="18" charset="0"/>
                <a:ea typeface="Montserrat-Regular"/>
                <a:cs typeface="Calibri" panose="020F0502020204030204" pitchFamily="34" charset="0"/>
              </a:rPr>
              <a:t>”</a:t>
            </a:r>
            <a:endParaRPr lang="hr-HR" sz="4000" b="1" i="1" dirty="0">
              <a:solidFill>
                <a:schemeClr val="bg1"/>
              </a:solidFill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4372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727</Words>
  <Application>Microsoft Office PowerPoint</Application>
  <PresentationFormat>Široki zaslon</PresentationFormat>
  <Paragraphs>107</Paragraphs>
  <Slides>14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5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Georgia</vt:lpstr>
      <vt:lpstr>Wingdings</vt:lpstr>
      <vt:lpstr>Office Theme</vt:lpstr>
      <vt:lpstr>Why women power is essential for the success of the NEB?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Leder Daphne</dc:creator>
  <cp:lastModifiedBy>blazenka.micevic@agrodet.hr</cp:lastModifiedBy>
  <cp:revision>35</cp:revision>
  <dcterms:created xsi:type="dcterms:W3CDTF">2022-06-08T11:13:17Z</dcterms:created>
  <dcterms:modified xsi:type="dcterms:W3CDTF">2022-06-19T19:06:07Z</dcterms:modified>
</cp:coreProperties>
</file>