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7" r:id="rId2"/>
    <p:sldId id="270" r:id="rId3"/>
    <p:sldId id="307" r:id="rId4"/>
    <p:sldId id="272" r:id="rId5"/>
    <p:sldId id="309" r:id="rId6"/>
    <p:sldId id="273" r:id="rId7"/>
    <p:sldId id="310" r:id="rId8"/>
    <p:sldId id="274" r:id="rId9"/>
    <p:sldId id="311" r:id="rId10"/>
    <p:sldId id="275" r:id="rId11"/>
    <p:sldId id="312" r:id="rId12"/>
    <p:sldId id="276" r:id="rId13"/>
    <p:sldId id="313" r:id="rId14"/>
    <p:sldId id="277" r:id="rId15"/>
    <p:sldId id="314" r:id="rId16"/>
    <p:sldId id="278" r:id="rId17"/>
    <p:sldId id="315" r:id="rId18"/>
    <p:sldId id="279" r:id="rId19"/>
    <p:sldId id="318" r:id="rId20"/>
    <p:sldId id="319" r:id="rId21"/>
    <p:sldId id="320" r:id="rId22"/>
    <p:sldId id="321" r:id="rId23"/>
    <p:sldId id="322" r:id="rId24"/>
    <p:sldId id="316" r:id="rId25"/>
    <p:sldId id="280" r:id="rId26"/>
    <p:sldId id="317" r:id="rId27"/>
    <p:sldId id="281" r:id="rId28"/>
    <p:sldId id="308" r:id="rId29"/>
    <p:sldId id="292" r:id="rId30"/>
    <p:sldId id="301" r:id="rId31"/>
    <p:sldId id="302" r:id="rId32"/>
    <p:sldId id="304" r:id="rId33"/>
    <p:sldId id="305" r:id="rId34"/>
    <p:sldId id="263" r:id="rId35"/>
  </p:sldIdLst>
  <p:sldSz cx="9144000" cy="6858000" type="screen4x3"/>
  <p:notesSz cx="6761163" cy="99425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279"/>
    <a:srgbClr val="7E7E7E"/>
    <a:srgbClr val="00ADFF"/>
    <a:srgbClr val="8E8E8E"/>
    <a:srgbClr val="EDEDED"/>
    <a:srgbClr val="4B73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992"/>
        <p:guide orient="horz" pos="3020"/>
        <p:guide orient="horz" pos="4112"/>
        <p:guide orient="horz" pos="2779"/>
        <p:guide orient="horz" pos="1828"/>
        <p:guide orient="horz" pos="2688"/>
        <p:guide orient="horz" pos="392"/>
        <p:guide orient="horz" pos="1680"/>
        <p:guide pos="384"/>
        <p:guide pos="5376"/>
        <p:guide pos="2832"/>
        <p:guide pos="2928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0" d="100"/>
          <a:sy n="130" d="100"/>
        </p:scale>
        <p:origin x="-2360" y="-112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F427CE-6076-4598-9039-E4BE3F399D3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635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436A55-3757-43CF-BECA-310B35BEC9D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38574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7" descr="logo_feani_pos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447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9" descr="logo_eu_rgb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924800" y="622300"/>
            <a:ext cx="609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 txBox="1">
            <a:spLocks noChangeArrowheads="1"/>
          </p:cNvSpPr>
          <p:nvPr userDrawn="1"/>
        </p:nvSpPr>
        <p:spPr bwMode="auto">
          <a:xfrm>
            <a:off x="6248400" y="6248400"/>
            <a:ext cx="2286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de-DE" sz="1000" dirty="0" smtClean="0">
                <a:solidFill>
                  <a:srgbClr val="00ADFF"/>
                </a:solidFill>
              </a:rPr>
              <a:t>Dirk </a:t>
            </a:r>
            <a:r>
              <a:rPr lang="de-DE" sz="1000" dirty="0" err="1" smtClean="0">
                <a:solidFill>
                  <a:srgbClr val="00ADFF"/>
                </a:solidFill>
              </a:rPr>
              <a:t>Bochar</a:t>
            </a:r>
            <a:r>
              <a:rPr lang="de-DE" sz="1000" dirty="0" smtClean="0">
                <a:solidFill>
                  <a:srgbClr val="00ADFF"/>
                </a:solidFill>
              </a:rPr>
              <a:t>, </a:t>
            </a:r>
            <a:r>
              <a:rPr lang="de-DE" sz="1000" dirty="0" err="1" smtClean="0">
                <a:solidFill>
                  <a:srgbClr val="00ADFF"/>
                </a:solidFill>
              </a:rPr>
              <a:t>Secretary</a:t>
            </a:r>
            <a:r>
              <a:rPr lang="de-DE" sz="1000" baseline="0" dirty="0" smtClean="0">
                <a:solidFill>
                  <a:srgbClr val="00ADFF"/>
                </a:solidFill>
              </a:rPr>
              <a:t> </a:t>
            </a:r>
            <a:r>
              <a:rPr lang="de-DE" sz="1000" dirty="0" smtClean="0">
                <a:solidFill>
                  <a:srgbClr val="00ADFF"/>
                </a:solidFill>
              </a:rPr>
              <a:t>General </a:t>
            </a:r>
            <a:r>
              <a:rPr lang="de-DE" sz="1000" baseline="0" dirty="0" smtClean="0">
                <a:solidFill>
                  <a:srgbClr val="00ADFF"/>
                </a:solidFill>
              </a:rPr>
              <a:t>FEANI</a:t>
            </a:r>
            <a:endParaRPr lang="de-DE" sz="1000" dirty="0">
              <a:solidFill>
                <a:srgbClr val="00ADFF"/>
              </a:solidFill>
              <a:cs typeface="Arial" charset="0"/>
            </a:endParaRPr>
          </a:p>
          <a:p>
            <a:pPr algn="r"/>
            <a:endParaRPr lang="de-DE" sz="1000" dirty="0">
              <a:cs typeface="Arial" charset="0"/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114800" y="2582863"/>
            <a:ext cx="8636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dirty="0">
              <a:cs typeface="ＭＳ Ｐゴシック" charset="-128"/>
            </a:endParaRPr>
          </a:p>
        </p:txBody>
      </p:sp>
      <p:sp>
        <p:nvSpPr>
          <p:cNvPr id="7" name="Rectangle 12"/>
          <p:cNvSpPr txBox="1">
            <a:spLocks noChangeArrowheads="1"/>
          </p:cNvSpPr>
          <p:nvPr userDrawn="1"/>
        </p:nvSpPr>
        <p:spPr bwMode="auto">
          <a:xfrm>
            <a:off x="609600" y="6248400"/>
            <a:ext cx="3886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  <p:pic>
        <p:nvPicPr>
          <p:cNvPr id="8" name="Bild 13" descr="titel_bild_def.t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1313"/>
            <a:ext cx="79248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574800"/>
            <a:ext cx="7924800" cy="10922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Mastertitelformat </a:t>
            </a:r>
            <a:r>
              <a:rPr lang="de-DE" dirty="0" smtClean="0"/>
              <a:t>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8311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924800" cy="566738"/>
          </a:xfrm>
          <a:prstGeom prst="rect">
            <a:avLst/>
          </a:prstGeom>
        </p:spPr>
        <p:txBody>
          <a:bodyPr/>
          <a:lstStyle>
            <a:lvl1pPr algn="l">
              <a:defRPr sz="2400" b="0"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9600" y="1574800"/>
            <a:ext cx="792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9248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89560-FD0D-49F2-8BCD-80B8E17E8615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9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0" y="1574800"/>
            <a:ext cx="7926000" cy="1168400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31454-1C11-4D0F-A821-EB6C56B59F91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Datum, Anlass, Ort  </a:t>
            </a:r>
          </a:p>
        </p:txBody>
      </p:sp>
    </p:spTree>
    <p:extLst>
      <p:ext uri="{BB962C8B-B14F-4D97-AF65-F5344CB8AC3E}">
        <p14:creationId xmlns:p14="http://schemas.microsoft.com/office/powerpoint/2010/main" xmlns="" val="400534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574800"/>
            <a:ext cx="7924800" cy="45212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1AA72-0141-4629-AB01-90710D8EA1A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Datum, Anlass, Ort  </a:t>
            </a:r>
          </a:p>
        </p:txBody>
      </p:sp>
    </p:spTree>
    <p:extLst>
      <p:ext uri="{BB962C8B-B14F-4D97-AF65-F5344CB8AC3E}">
        <p14:creationId xmlns:p14="http://schemas.microsoft.com/office/powerpoint/2010/main" xmlns="" val="74287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74800"/>
            <a:ext cx="7924800" cy="1092200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2806700"/>
            <a:ext cx="3886200" cy="18542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2806700"/>
            <a:ext cx="3886200" cy="18542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09600" y="4794250"/>
            <a:ext cx="7924800" cy="130175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6716B-08FB-4CF7-AB29-E444338DC1C5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Datum, Anlass, Ort  </a:t>
            </a:r>
          </a:p>
        </p:txBody>
      </p:sp>
    </p:spTree>
    <p:extLst>
      <p:ext uri="{BB962C8B-B14F-4D97-AF65-F5344CB8AC3E}">
        <p14:creationId xmlns:p14="http://schemas.microsoft.com/office/powerpoint/2010/main" xmlns="" val="202391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74800"/>
            <a:ext cx="7924800" cy="10922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2819400"/>
            <a:ext cx="3886200" cy="15621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2806700"/>
            <a:ext cx="3886200" cy="32893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2"/>
          </p:nvPr>
        </p:nvSpPr>
        <p:spPr>
          <a:xfrm>
            <a:off x="609600" y="4533900"/>
            <a:ext cx="3886200" cy="15621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924A6-648F-43A3-AE78-AB278828CDD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Datum, Anlass, Ort  </a:t>
            </a:r>
          </a:p>
        </p:txBody>
      </p:sp>
    </p:spTree>
    <p:extLst>
      <p:ext uri="{BB962C8B-B14F-4D97-AF65-F5344CB8AC3E}">
        <p14:creationId xmlns:p14="http://schemas.microsoft.com/office/powerpoint/2010/main" xmlns="" val="267808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 userDrawn="1"/>
        </p:nvSpPr>
        <p:spPr bwMode="auto">
          <a:xfrm>
            <a:off x="4648200" y="6248400"/>
            <a:ext cx="3886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de-DE" sz="1000" dirty="0" smtClean="0">
                <a:solidFill>
                  <a:srgbClr val="00ADFF"/>
                </a:solidFill>
              </a:rPr>
              <a:t>Dirk </a:t>
            </a:r>
            <a:r>
              <a:rPr lang="de-DE" sz="1000" dirty="0" err="1" smtClean="0">
                <a:solidFill>
                  <a:srgbClr val="00ADFF"/>
                </a:solidFill>
              </a:rPr>
              <a:t>Bochar</a:t>
            </a:r>
            <a:r>
              <a:rPr lang="de-DE" sz="1000" dirty="0" smtClean="0">
                <a:solidFill>
                  <a:srgbClr val="00ADFF"/>
                </a:solidFill>
              </a:rPr>
              <a:t>, </a:t>
            </a:r>
            <a:r>
              <a:rPr lang="de-DE" sz="1000" dirty="0" err="1" smtClean="0">
                <a:solidFill>
                  <a:srgbClr val="00ADFF"/>
                </a:solidFill>
              </a:rPr>
              <a:t>Secretary</a:t>
            </a:r>
            <a:r>
              <a:rPr lang="de-DE" sz="1000" baseline="0" dirty="0" smtClean="0">
                <a:solidFill>
                  <a:srgbClr val="00ADFF"/>
                </a:solidFill>
              </a:rPr>
              <a:t> </a:t>
            </a:r>
            <a:r>
              <a:rPr lang="de-DE" sz="1000" dirty="0" smtClean="0">
                <a:solidFill>
                  <a:srgbClr val="00ADFF"/>
                </a:solidFill>
              </a:rPr>
              <a:t>General </a:t>
            </a:r>
            <a:r>
              <a:rPr lang="de-DE" sz="1000" baseline="0" dirty="0" smtClean="0">
                <a:solidFill>
                  <a:srgbClr val="00ADFF"/>
                </a:solidFill>
              </a:rPr>
              <a:t>FEANI</a:t>
            </a:r>
            <a:endParaRPr lang="de-DE" sz="1000" dirty="0" smtClean="0">
              <a:solidFill>
                <a:srgbClr val="00ADFF"/>
              </a:solidFill>
              <a:cs typeface="Arial" charset="0"/>
            </a:endParaRPr>
          </a:p>
          <a:p>
            <a:pPr algn="r"/>
            <a:endParaRPr lang="de-DE" sz="1000" dirty="0">
              <a:cs typeface="Arial" charset="0"/>
            </a:endParaRPr>
          </a:p>
          <a:p>
            <a:pPr algn="r"/>
            <a:endParaRPr lang="de-DE" sz="1000" dirty="0">
              <a:cs typeface="Arial" charset="0"/>
            </a:endParaRPr>
          </a:p>
        </p:txBody>
      </p:sp>
      <p:pic>
        <p:nvPicPr>
          <p:cNvPr id="4" name="Bild 9" descr="abschlussfolie_bild_def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79563"/>
            <a:ext cx="792321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609600" y="5105400"/>
            <a:ext cx="7924800" cy="609600"/>
          </a:xfrm>
        </p:spPr>
        <p:txBody>
          <a:bodyPr/>
          <a:lstStyle>
            <a:lvl1pPr>
              <a:buNone/>
              <a:defRPr baseline="0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06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74800"/>
            <a:ext cx="7924800" cy="3086100"/>
          </a:xfrm>
          <a:prstGeom prst="rect">
            <a:avLst/>
          </a:prstGeo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4794250"/>
            <a:ext cx="7924800" cy="1301750"/>
          </a:xfrm>
        </p:spPr>
        <p:txBody>
          <a:bodyPr/>
          <a:lstStyle>
            <a:lvl1pPr marL="0" indent="0">
              <a:buNone/>
              <a:defRPr sz="2000">
                <a:solidFill>
                  <a:srgbClr val="00AD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653C-1803-4AB6-8018-A5487C8A874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8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0" y="1574800"/>
            <a:ext cx="7926000" cy="1092200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806700"/>
            <a:ext cx="7924800" cy="32893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C9B50-049A-468E-89F8-4462DD58D7A1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4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0" y="1574800"/>
            <a:ext cx="7926000" cy="1092200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806700"/>
            <a:ext cx="3886200" cy="32893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609600" y="2901950"/>
            <a:ext cx="3886200" cy="255905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4D6CD-AF7C-46C0-BA35-3D39177E79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4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81150"/>
            <a:ext cx="7924800" cy="1085850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806700"/>
            <a:ext cx="3886200" cy="32893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2806700"/>
            <a:ext cx="3886200" cy="3289300"/>
          </a:xfrm>
        </p:spPr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84926-B6AD-42A0-9936-E2645AD817F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574800"/>
            <a:ext cx="7924800" cy="1092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806700"/>
            <a:ext cx="3887788" cy="393699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AD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200400"/>
            <a:ext cx="3887788" cy="28956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806700"/>
            <a:ext cx="3889375" cy="39370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AD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200400"/>
            <a:ext cx="3889375" cy="28956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9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FDA9D-CCC3-48C8-8A37-00A60C035BA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00" y="1574800"/>
            <a:ext cx="7926000" cy="1092200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E262E-BA96-4870-9011-ED64FD44D3F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63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1574800"/>
            <a:ext cx="2819399" cy="1092200"/>
          </a:xfrm>
          <a:prstGeom prst="rect">
            <a:avLst/>
          </a:prstGeom>
        </p:spPr>
        <p:txBody>
          <a:bodyPr/>
          <a:lstStyle>
            <a:lvl1pPr algn="l">
              <a:defRPr sz="2400" b="0"/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74800"/>
            <a:ext cx="4959350" cy="4521201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806700"/>
            <a:ext cx="2819399" cy="32893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4648200" y="1214961"/>
            <a:ext cx="3886200" cy="355600"/>
          </a:xfrm>
        </p:spPr>
        <p:txBody>
          <a:bodyPr/>
          <a:lstStyle>
            <a:lvl1pPr algn="r">
              <a:buNone/>
              <a:defRPr sz="1000" cap="all">
                <a:solidFill>
                  <a:srgbClr val="00ADFF"/>
                </a:solidFill>
              </a:defRPr>
            </a:lvl1pPr>
          </a:lstStyle>
          <a:p>
            <a:pPr lvl="0"/>
            <a:r>
              <a:rPr lang="de-CH" dirty="0" smtClean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0BEBD-77E5-4CB8-95F3-0141B1FEB36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13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13050"/>
            <a:ext cx="7924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fld id="{84CEF417-F9D3-465A-9B94-88058F096C83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1028" name="Bild 8" descr="logo_feani_pos.t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447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Bild 10" descr="logo_eu_rgb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924800" y="622300"/>
            <a:ext cx="6096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1574800"/>
            <a:ext cx="79263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 lorem ipsum dolorem usicalis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609600" y="6242050"/>
            <a:ext cx="3886200" cy="2857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z="1000" dirty="0" smtClean="0">
                <a:cs typeface="Arial" charset="0"/>
              </a:rPr>
              <a:t>25-02-11, Meeting </a:t>
            </a:r>
            <a:r>
              <a:rPr lang="de-DE" sz="1000" dirty="0" err="1" smtClean="0">
                <a:cs typeface="Arial" charset="0"/>
              </a:rPr>
              <a:t>Steering</a:t>
            </a:r>
            <a:r>
              <a:rPr lang="de-DE" sz="1000" dirty="0" smtClean="0">
                <a:cs typeface="Arial" charset="0"/>
              </a:rPr>
              <a:t> Group European Professional Card</a:t>
            </a:r>
            <a:endParaRPr lang="de-DE" sz="10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279"/>
          </a:solidFill>
          <a:latin typeface="Arial"/>
          <a:ea typeface="ＭＳ Ｐゴシック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279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279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279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27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B73A8"/>
          </a:solidFill>
          <a:latin typeface="Univers LT Std 55" pitchFamily="1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B73A8"/>
          </a:solidFill>
          <a:latin typeface="Univers LT Std 55" pitchFamily="1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B73A8"/>
          </a:solidFill>
          <a:latin typeface="Univers LT Std 55" pitchFamily="1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B73A8"/>
          </a:solidFill>
          <a:latin typeface="Univers LT Std 55" pitchFamily="1" charset="0"/>
          <a:ea typeface="ＭＳ Ｐゴシック" charset="-128"/>
          <a:cs typeface="ＭＳ Ｐゴシック" charset="-128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7E7E7E"/>
          </a:solidFill>
          <a:latin typeface="Arial"/>
          <a:ea typeface="ＭＳ Ｐゴシック" charset="-128"/>
          <a:cs typeface="Arial"/>
        </a:defRPr>
      </a:lvl1pPr>
      <a:lvl2pPr marL="673100" indent="-3111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7E7E7E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7E7E7E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7E7E7E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7E7E7E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 sz="quarter"/>
          </p:nvPr>
        </p:nvSpPr>
        <p:spPr>
          <a:xfrm>
            <a:off x="611560" y="1412776"/>
            <a:ext cx="8066856" cy="1092200"/>
          </a:xfrm>
        </p:spPr>
        <p:txBody>
          <a:bodyPr/>
          <a:lstStyle/>
          <a:p>
            <a:pPr algn="ctr"/>
            <a:r>
              <a:rPr lang="de-DE" dirty="0" smtClean="0">
                <a:latin typeface="Arial" charset="0"/>
                <a:cs typeface="Arial" charset="0"/>
              </a:rPr>
              <a:t>European </a:t>
            </a:r>
            <a:r>
              <a:rPr lang="de-DE" dirty="0">
                <a:latin typeface="Arial" charset="0"/>
                <a:cs typeface="Arial" charset="0"/>
              </a:rPr>
              <a:t>Professional </a:t>
            </a:r>
            <a:r>
              <a:rPr lang="de-DE" dirty="0" smtClean="0">
                <a:latin typeface="Arial" charset="0"/>
                <a:cs typeface="Arial" charset="0"/>
              </a:rPr>
              <a:t>Card</a:t>
            </a:r>
            <a:br>
              <a:rPr lang="de-DE" dirty="0" smtClean="0">
                <a:latin typeface="Arial" charset="0"/>
                <a:cs typeface="Arial" charset="0"/>
              </a:rPr>
            </a:br>
            <a:r>
              <a:rPr lang="de-DE" sz="3200" dirty="0" smtClean="0">
                <a:latin typeface="Arial" charset="0"/>
                <a:cs typeface="Arial" charset="0"/>
              </a:rPr>
              <a:t>Steering Group Meeting – 25 February 2011</a:t>
            </a:r>
            <a:endParaRPr lang="de-DE" sz="3200" dirty="0" smtClean="0">
              <a:latin typeface="Arial" charset="0"/>
            </a:endParaRPr>
          </a:p>
        </p:txBody>
      </p:sp>
      <p:sp>
        <p:nvSpPr>
          <p:cNvPr id="18435" name="Textfeld 2"/>
          <p:cNvSpPr txBox="1">
            <a:spLocks noChangeArrowheads="1"/>
          </p:cNvSpPr>
          <p:nvPr/>
        </p:nvSpPr>
        <p:spPr bwMode="auto">
          <a:xfrm>
            <a:off x="-93663" y="11684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985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6387" cy="1092200"/>
          </a:xfrm>
        </p:spPr>
        <p:txBody>
          <a:bodyPr/>
          <a:lstStyle/>
          <a:p>
            <a:r>
              <a:rPr lang="en-GB" dirty="0" smtClean="0"/>
              <a:t>Regulating/non-regulating states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cs typeface="Arial" pitchFamily="34" charset="0"/>
              </a:rPr>
              <a:t> 	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cs typeface="Arial" pitchFamily="34" charset="0"/>
              </a:rPr>
              <a:t>	It will be quicker and easier for the competent authorities to decide if the requirements imposed by national law have been satisfied or not – if not : compensation measures.</a:t>
            </a:r>
            <a:endParaRPr lang="de-DE" dirty="0" smtClean="0">
              <a:latin typeface="Arial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9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41637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5 </a:t>
            </a:r>
            <a:r>
              <a:rPr lang="de-CH" dirty="0" smtClean="0">
                <a:latin typeface="Arial" charset="0"/>
                <a:cs typeface="Arial" charset="0"/>
              </a:rPr>
              <a:t>: How to link the card with European and national existing law ? Develop the card under the current directive or in the context of the modernisation of the directive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10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6387" cy="1092200"/>
          </a:xfrm>
        </p:spPr>
        <p:txBody>
          <a:bodyPr/>
          <a:lstStyle/>
          <a:p>
            <a:r>
              <a:rPr lang="en-GB" dirty="0" smtClean="0"/>
              <a:t>Link with European and existing law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That the qualifications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dirty="0" smtClean="0">
                <a:cs typeface="Arial" pitchFamily="34" charset="0"/>
              </a:rPr>
              <a:t>the card </a:t>
            </a:r>
            <a:r>
              <a:rPr lang="en-GB" dirty="0">
                <a:cs typeface="Arial" pitchFamily="34" charset="0"/>
              </a:rPr>
              <a:t>should be recognised throughout </a:t>
            </a:r>
            <a:r>
              <a:rPr lang="en-GB" dirty="0" smtClean="0">
                <a:cs typeface="Arial" pitchFamily="34" charset="0"/>
              </a:rPr>
              <a:t>Europe, should be stipulated at European level.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The actual </a:t>
            </a:r>
            <a:r>
              <a:rPr lang="en-GB" dirty="0">
                <a:cs typeface="Arial" pitchFamily="34" charset="0"/>
              </a:rPr>
              <a:t>configuration </a:t>
            </a:r>
            <a:r>
              <a:rPr lang="en-GB" dirty="0" smtClean="0">
                <a:cs typeface="Arial" pitchFamily="34" charset="0"/>
              </a:rPr>
              <a:t>of the card should be left </a:t>
            </a:r>
            <a:r>
              <a:rPr lang="en-GB" dirty="0">
                <a:cs typeface="Arial" pitchFamily="34" charset="0"/>
              </a:rPr>
              <a:t>to national professional </a:t>
            </a:r>
            <a:r>
              <a:rPr lang="en-GB" dirty="0" smtClean="0">
                <a:cs typeface="Arial" pitchFamily="34" charset="0"/>
              </a:rPr>
              <a:t>organisations.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Compliance </a:t>
            </a:r>
            <a:r>
              <a:rPr lang="en-GB" dirty="0">
                <a:cs typeface="Arial" pitchFamily="34" charset="0"/>
              </a:rPr>
              <a:t>with national laws and </a:t>
            </a:r>
            <a:r>
              <a:rPr lang="en-GB" dirty="0" smtClean="0">
                <a:cs typeface="Arial" pitchFamily="34" charset="0"/>
              </a:rPr>
              <a:t>regulations </a:t>
            </a:r>
            <a:r>
              <a:rPr lang="en-GB" dirty="0">
                <a:cs typeface="Arial" pitchFamily="34" charset="0"/>
              </a:rPr>
              <a:t>is </a:t>
            </a:r>
            <a:r>
              <a:rPr lang="en-GB" dirty="0" smtClean="0">
                <a:cs typeface="Arial" pitchFamily="34" charset="0"/>
              </a:rPr>
              <a:t>a matter </a:t>
            </a:r>
            <a:r>
              <a:rPr lang="en-GB" dirty="0">
                <a:cs typeface="Arial" pitchFamily="34" charset="0"/>
              </a:rPr>
              <a:t>of </a:t>
            </a:r>
            <a:r>
              <a:rPr lang="en-GB" dirty="0" smtClean="0">
                <a:cs typeface="Arial" pitchFamily="34" charset="0"/>
              </a:rPr>
              <a:t>the relevant authorities in each country.</a:t>
            </a: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11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6533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8210872" cy="728662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6 </a:t>
            </a:r>
            <a:r>
              <a:rPr lang="de-CH" dirty="0" smtClean="0">
                <a:latin typeface="Arial" charset="0"/>
                <a:cs typeface="Arial" charset="0"/>
              </a:rPr>
              <a:t>: Link with the European Qualifications Framework and with a competency-based approach.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12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6387" cy="1092200"/>
          </a:xfrm>
        </p:spPr>
        <p:txBody>
          <a:bodyPr/>
          <a:lstStyle/>
          <a:p>
            <a:r>
              <a:rPr lang="en-GB" dirty="0" smtClean="0"/>
              <a:t>EU Qualifications Framework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11560" y="3140968"/>
            <a:ext cx="7924800" cy="3289300"/>
          </a:xfrm>
        </p:spPr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European standards for classification should definitely be taken into </a:t>
            </a:r>
            <a:r>
              <a:rPr lang="en-GB" dirty="0" smtClean="0">
                <a:cs typeface="Arial" pitchFamily="34" charset="0"/>
              </a:rPr>
              <a:t>account.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>
                <a:cs typeface="Arial" pitchFamily="34" charset="0"/>
              </a:rPr>
              <a:t>EngineerING</a:t>
            </a:r>
            <a:r>
              <a:rPr lang="en-GB" dirty="0" smtClean="0">
                <a:cs typeface="Arial" pitchFamily="34" charset="0"/>
              </a:rPr>
              <a:t>-card complies to EQF-criteria 6, 7 and 8 = a European standard for the classification of professional qualifications.</a:t>
            </a: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13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3914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7 </a:t>
            </a:r>
            <a:r>
              <a:rPr lang="de-CH" dirty="0" smtClean="0">
                <a:latin typeface="Arial" charset="0"/>
                <a:cs typeface="Arial" charset="0"/>
              </a:rPr>
              <a:t>: Who should issue the card ? Is the competent authority of the Home Member State best placed ? What would be the costs of such a card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14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6387" cy="1092200"/>
          </a:xfrm>
        </p:spPr>
        <p:txBody>
          <a:bodyPr/>
          <a:lstStyle/>
          <a:p>
            <a:r>
              <a:rPr lang="en-GB" dirty="0" smtClean="0"/>
              <a:t>Competent Authorities and Costs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At least for the </a:t>
            </a:r>
            <a:r>
              <a:rPr lang="en-GB" dirty="0" err="1" smtClean="0">
                <a:cs typeface="Arial" pitchFamily="34" charset="0"/>
              </a:rPr>
              <a:t>EngineerING</a:t>
            </a:r>
            <a:r>
              <a:rPr lang="en-GB" dirty="0" smtClean="0">
                <a:cs typeface="Arial" pitchFamily="34" charset="0"/>
              </a:rPr>
              <a:t> profession the card should be issued by the competent national professional organisation in each country.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These are best-placed to assess the relevant qualifications of an applicant and to classify them against EQF.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CH" dirty="0" smtClean="0">
                <a:cs typeface="Arial" pitchFamily="34" charset="0"/>
              </a:rPr>
              <a:t>Application fee should be determined at national level.</a:t>
            </a:r>
            <a:endParaRPr lang="en-GB" dirty="0" smtClean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15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5983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8 </a:t>
            </a:r>
            <a:r>
              <a:rPr lang="de-CH" dirty="0" smtClean="0">
                <a:latin typeface="Arial" charset="0"/>
                <a:cs typeface="Arial" charset="0"/>
              </a:rPr>
              <a:t>: What information is necessary for issuing the card ? What should be present on the card ? What should be the period of validity of the card and how to up-date regularly. Is there a need for a database.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16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6387" cy="1092200"/>
          </a:xfrm>
        </p:spPr>
        <p:txBody>
          <a:bodyPr/>
          <a:lstStyle/>
          <a:p>
            <a:r>
              <a:rPr lang="en-GB" dirty="0" smtClean="0"/>
              <a:t>What kind of Information ?  </a:t>
            </a:r>
            <a:br>
              <a:rPr lang="en-GB" dirty="0" smtClean="0"/>
            </a:br>
            <a:r>
              <a:rPr lang="en-GB" dirty="0" smtClean="0"/>
              <a:t>What Validity ? Which Database ?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09600" y="2636912"/>
            <a:ext cx="7924800" cy="3459088"/>
          </a:xfrm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All </a:t>
            </a:r>
            <a:r>
              <a:rPr lang="en-GB" dirty="0">
                <a:cs typeface="Arial" pitchFamily="34" charset="0"/>
              </a:rPr>
              <a:t>qualifications of </a:t>
            </a:r>
            <a:r>
              <a:rPr lang="en-GB" dirty="0" smtClean="0">
                <a:cs typeface="Arial" pitchFamily="34" charset="0"/>
              </a:rPr>
              <a:t>relevance to the profession 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dirty="0" smtClean="0">
                <a:cs typeface="Arial" pitchFamily="34" charset="0"/>
              </a:rPr>
              <a:t>    e.g</a:t>
            </a:r>
            <a:r>
              <a:rPr lang="en-GB" dirty="0">
                <a:cs typeface="Arial" pitchFamily="34" charset="0"/>
              </a:rPr>
              <a:t>. </a:t>
            </a:r>
            <a:r>
              <a:rPr lang="en-GB" dirty="0" smtClean="0">
                <a:cs typeface="Arial" pitchFamily="34" charset="0"/>
              </a:rPr>
              <a:t>for engineers this relates to 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1400" dirty="0" smtClean="0"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Education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Professional </a:t>
            </a:r>
            <a:r>
              <a:rPr lang="en-GB" dirty="0">
                <a:cs typeface="Arial" pitchFamily="34" charset="0"/>
              </a:rPr>
              <a:t>experience </a:t>
            </a:r>
            <a:endParaRPr lang="en-GB" dirty="0" smtClean="0"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CPD</a:t>
            </a:r>
            <a:endParaRPr lang="en-GB" sz="1200" dirty="0" smtClean="0"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1200" dirty="0" smtClean="0">
                <a:cs typeface="Arial" pitchFamily="34" charset="0"/>
              </a:rPr>
              <a:t> </a:t>
            </a:r>
            <a:endParaRPr lang="de-CH" sz="1200" dirty="0"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Valid for 10 </a:t>
            </a:r>
            <a:r>
              <a:rPr lang="en-GB" dirty="0">
                <a:cs typeface="Arial" pitchFamily="34" charset="0"/>
              </a:rPr>
              <a:t>years, update </a:t>
            </a:r>
            <a:r>
              <a:rPr lang="en-GB" dirty="0" smtClean="0">
                <a:cs typeface="Arial" pitchFamily="34" charset="0"/>
              </a:rPr>
              <a:t>at any time.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200" dirty="0" smtClean="0"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Plastic card without chip at present, with link to a national registry database.</a:t>
            </a: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17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801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4800" cy="1092200"/>
          </a:xfrm>
        </p:spPr>
        <p:txBody>
          <a:bodyPr/>
          <a:lstStyle/>
          <a:p>
            <a:r>
              <a:rPr lang="en-GB" dirty="0" smtClean="0"/>
              <a:t>Design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ENGINEERING CARD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136716B-08FB-4CF7-AB29-E444338DC1C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25-02-11, Meeting </a:t>
            </a:r>
            <a:r>
              <a:rPr lang="de-DE" dirty="0" err="1">
                <a:cs typeface="Arial" charset="0"/>
              </a:rPr>
              <a:t>Steering</a:t>
            </a:r>
            <a:r>
              <a:rPr lang="de-DE" dirty="0">
                <a:cs typeface="Arial" charset="0"/>
              </a:rPr>
              <a:t> Group European Professional Card</a:t>
            </a:r>
          </a:p>
        </p:txBody>
      </p:sp>
      <p:pic>
        <p:nvPicPr>
          <p:cNvPr id="14" name="Picture 2" descr="Beschreibung: C:\Dokumente und Einstellungen\Tanja.DUS\Desktop\e_card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8240"/>
            <a:ext cx="4034408" cy="260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12"/>
          <p:cNvGrpSpPr/>
          <p:nvPr/>
        </p:nvGrpSpPr>
        <p:grpSpPr>
          <a:xfrm>
            <a:off x="4613853" y="2734254"/>
            <a:ext cx="4134611" cy="2710970"/>
            <a:chOff x="4600125" y="2734253"/>
            <a:chExt cx="4134611" cy="2771923"/>
          </a:xfrm>
        </p:grpSpPr>
        <p:pic>
          <p:nvPicPr>
            <p:cNvPr id="15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783974"/>
              <a:ext cx="3888432" cy="258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ond 15"/>
            <p:cNvSpPr/>
            <p:nvPr/>
          </p:nvSpPr>
          <p:spPr bwMode="auto">
            <a:xfrm rot="8058090">
              <a:off x="8431671" y="2651920"/>
              <a:ext cx="208399" cy="395021"/>
            </a:xfrm>
            <a:prstGeom prst="mo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Mond 16"/>
            <p:cNvSpPr/>
            <p:nvPr/>
          </p:nvSpPr>
          <p:spPr bwMode="auto">
            <a:xfrm rot="2987614">
              <a:off x="4698343" y="2636035"/>
              <a:ext cx="202339" cy="398775"/>
            </a:xfrm>
            <a:prstGeom prst="mo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Mond 17"/>
            <p:cNvSpPr/>
            <p:nvPr/>
          </p:nvSpPr>
          <p:spPr bwMode="auto">
            <a:xfrm rot="13601269">
              <a:off x="8433158" y="5100418"/>
              <a:ext cx="195273" cy="407883"/>
            </a:xfrm>
            <a:prstGeom prst="mo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Mond 18"/>
            <p:cNvSpPr/>
            <p:nvPr/>
          </p:nvSpPr>
          <p:spPr bwMode="auto">
            <a:xfrm rot="18923060">
              <a:off x="4664218" y="5109919"/>
              <a:ext cx="216036" cy="396257"/>
            </a:xfrm>
            <a:prstGeom prst="mo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29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6387" cy="1092200"/>
          </a:xfrm>
        </p:spPr>
        <p:txBody>
          <a:bodyPr/>
          <a:lstStyle/>
          <a:p>
            <a:r>
              <a:rPr lang="en-GB" dirty="0" smtClean="0"/>
              <a:t>Structure of the Presentation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spcBef>
                <a:spcPts val="250"/>
              </a:spcBef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Answers to the 10 Questions – 1</a:t>
            </a:r>
            <a:r>
              <a:rPr lang="en-GB" baseline="30000" dirty="0" smtClean="0">
                <a:cs typeface="Arial" pitchFamily="34" charset="0"/>
              </a:rPr>
              <a:t>st</a:t>
            </a:r>
            <a:r>
              <a:rPr lang="en-GB" dirty="0" smtClean="0">
                <a:cs typeface="Arial" pitchFamily="34" charset="0"/>
              </a:rPr>
              <a:t> Steering Group Meeting</a:t>
            </a:r>
            <a:endParaRPr lang="de-CH" dirty="0" smtClean="0">
              <a:cs typeface="Arial" pitchFamily="34" charset="0"/>
            </a:endParaRPr>
          </a:p>
          <a:p>
            <a:pPr marL="285750" lvl="0" indent="-285750">
              <a:spcBef>
                <a:spcPts val="250"/>
              </a:spcBef>
              <a:buFont typeface="Arial" pitchFamily="34" charset="0"/>
              <a:buChar char="•"/>
            </a:pPr>
            <a:endParaRPr lang="de-CH" dirty="0" smtClean="0">
              <a:cs typeface="Arial" pitchFamily="34" charset="0"/>
            </a:endParaRPr>
          </a:p>
          <a:p>
            <a:pPr marL="285750" lvl="0" indent="-285750">
              <a:spcBef>
                <a:spcPts val="250"/>
              </a:spcBef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FEANI Professional Card, i.e. the “</a:t>
            </a:r>
            <a:r>
              <a:rPr lang="en-GB" dirty="0" err="1" smtClean="0">
                <a:cs typeface="Arial" pitchFamily="34" charset="0"/>
              </a:rPr>
              <a:t>EngineerING</a:t>
            </a:r>
            <a:r>
              <a:rPr lang="en-GB" dirty="0" smtClean="0">
                <a:cs typeface="Arial" pitchFamily="34" charset="0"/>
              </a:rPr>
              <a:t> card”</a:t>
            </a:r>
            <a:r>
              <a:rPr lang="en-GB" sz="1400" dirty="0" smtClean="0">
                <a:cs typeface="Arial" pitchFamily="34" charset="0"/>
              </a:rPr>
              <a:t/>
            </a:r>
            <a:br>
              <a:rPr lang="en-GB" sz="1400" dirty="0" smtClean="0">
                <a:cs typeface="Arial" pitchFamily="34" charset="0"/>
              </a:rPr>
            </a:br>
            <a:r>
              <a:rPr lang="en-GB" sz="1400" dirty="0" smtClean="0">
                <a:cs typeface="Arial" pitchFamily="34" charset="0"/>
              </a:rPr>
              <a:t>	</a:t>
            </a:r>
          </a:p>
          <a:p>
            <a:pPr marL="285750" lvl="0" indent="-285750">
              <a:spcBef>
                <a:spcPts val="250"/>
              </a:spcBef>
              <a:buNone/>
            </a:pPr>
            <a:r>
              <a:rPr lang="en-GB" dirty="0" smtClean="0">
                <a:cs typeface="Arial" pitchFamily="34" charset="0"/>
              </a:rPr>
              <a:t>		-	concept and design</a:t>
            </a:r>
            <a:br>
              <a:rPr lang="en-GB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	-	process of application</a:t>
            </a:r>
            <a:br>
              <a:rPr lang="en-GB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	-	organisation and authorities</a:t>
            </a:r>
            <a:br>
              <a:rPr lang="en-GB" dirty="0" smtClean="0">
                <a:cs typeface="Arial" pitchFamily="34" charset="0"/>
              </a:rPr>
            </a:br>
            <a:r>
              <a:rPr lang="en-GB" dirty="0" smtClean="0">
                <a:cs typeface="Arial" pitchFamily="34" charset="0"/>
              </a:rPr>
              <a:t>	-	status February 2011</a:t>
            </a:r>
            <a:br>
              <a:rPr lang="en-GB" dirty="0" smtClean="0">
                <a:cs typeface="Arial" pitchFamily="34" charset="0"/>
              </a:rPr>
            </a:br>
            <a:endParaRPr lang="de-CH" sz="1200" dirty="0" smtClean="0">
              <a:cs typeface="Arial" pitchFamily="34" charset="0"/>
            </a:endParaRPr>
          </a:p>
          <a:p>
            <a:pPr marL="0" indent="0">
              <a:buNone/>
            </a:pPr>
            <a:endParaRPr lang="de-DE" dirty="0" smtClean="0">
              <a:latin typeface="Arial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1</a:t>
            </a:fld>
            <a:endParaRPr lang="de-DE" sz="1000"/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 smtClean="0">
                <a:cs typeface="Arial" charset="0"/>
              </a:rPr>
              <a:t>25-02-11, </a:t>
            </a:r>
            <a:r>
              <a:rPr lang="de-DE" sz="1000" dirty="0">
                <a:cs typeface="Arial" charset="0"/>
              </a:rPr>
              <a:t>Meeting Steering </a:t>
            </a:r>
            <a:r>
              <a:rPr lang="de-DE" sz="1000" dirty="0" smtClean="0">
                <a:cs typeface="Arial" charset="0"/>
              </a:rPr>
              <a:t>Group, </a:t>
            </a:r>
            <a:r>
              <a:rPr lang="de-DE" sz="1000" dirty="0">
                <a:cs typeface="Arial" charset="0"/>
              </a:rPr>
              <a:t>European Professional Card</a:t>
            </a:r>
            <a:endParaRPr lang="de-DE" sz="10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6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4800" cy="1092200"/>
          </a:xfrm>
        </p:spPr>
        <p:txBody>
          <a:bodyPr/>
          <a:lstStyle/>
          <a:p>
            <a:r>
              <a:rPr lang="en-GB" dirty="0"/>
              <a:t>Education: academic studies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4008" y="2636912"/>
            <a:ext cx="3886200" cy="1854200"/>
          </a:xfrm>
        </p:spPr>
        <p:txBody>
          <a:bodyPr/>
          <a:lstStyle/>
          <a:p>
            <a:r>
              <a:rPr lang="en-GB" sz="2000" dirty="0"/>
              <a:t>A1 Bachelor, short cycle </a:t>
            </a:r>
            <a:endParaRPr lang="de-CH" sz="2000" dirty="0"/>
          </a:p>
          <a:p>
            <a:r>
              <a:rPr lang="en-GB" sz="2000" dirty="0"/>
              <a:t>A2 Master, long cycle </a:t>
            </a:r>
            <a:endParaRPr lang="de-CH" sz="2000" dirty="0"/>
          </a:p>
          <a:p>
            <a:r>
              <a:rPr lang="en-GB" sz="2000" dirty="0"/>
              <a:t>A3 </a:t>
            </a:r>
            <a:r>
              <a:rPr lang="en-GB" sz="2000" dirty="0" smtClean="0"/>
              <a:t>PhD</a:t>
            </a:r>
            <a:r>
              <a:rPr lang="en-GB" sz="2000" dirty="0"/>
              <a:t>, doctoral degree</a:t>
            </a:r>
            <a:endParaRPr lang="de-CH" sz="2000" dirty="0"/>
          </a:p>
          <a:p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611560" y="4581128"/>
            <a:ext cx="7924800" cy="1301750"/>
          </a:xfrm>
        </p:spPr>
        <p:txBody>
          <a:bodyPr/>
          <a:lstStyle/>
          <a:p>
            <a:endParaRPr lang="de-CH" dirty="0" smtClean="0"/>
          </a:p>
          <a:p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in accordance with the </a:t>
            </a:r>
            <a:r>
              <a:rPr lang="en-GB" sz="2000" dirty="0" smtClean="0"/>
              <a:t>European </a:t>
            </a:r>
            <a:r>
              <a:rPr lang="en-GB" sz="2000" dirty="0"/>
              <a:t>Qualifications </a:t>
            </a:r>
            <a:r>
              <a:rPr lang="en-GB" sz="2000" dirty="0" smtClean="0"/>
              <a:t>Framework</a:t>
            </a:r>
            <a:endParaRPr lang="en-GB" sz="20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 smtClean="0"/>
              <a:t>in </a:t>
            </a:r>
            <a:r>
              <a:rPr lang="en-GB" sz="2000" dirty="0"/>
              <a:t>line with EUR-ACE Framework and/or FEANI-Index-criteria</a:t>
            </a:r>
            <a:endParaRPr lang="de-CH" sz="2000" dirty="0"/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ENGINEERING CARD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136716B-08FB-4CF7-AB29-E444338DC1C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25-02-11, Meeting </a:t>
            </a:r>
            <a:r>
              <a:rPr lang="de-DE" dirty="0" err="1">
                <a:cs typeface="Arial" charset="0"/>
              </a:rPr>
              <a:t>Steering</a:t>
            </a:r>
            <a:r>
              <a:rPr lang="de-DE" dirty="0">
                <a:cs typeface="Arial" charset="0"/>
              </a:rPr>
              <a:t> Group European Professional Card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11560" y="2636912"/>
            <a:ext cx="3888432" cy="2592288"/>
            <a:chOff x="611560" y="2780928"/>
            <a:chExt cx="3888432" cy="2592288"/>
          </a:xfrm>
        </p:grpSpPr>
        <p:pic>
          <p:nvPicPr>
            <p:cNvPr id="10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783973"/>
              <a:ext cx="3888432" cy="258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eck 10"/>
            <p:cNvSpPr/>
            <p:nvPr/>
          </p:nvSpPr>
          <p:spPr bwMode="auto">
            <a:xfrm>
              <a:off x="611560" y="2783946"/>
              <a:ext cx="1148447" cy="2589270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1760007" y="3616858"/>
              <a:ext cx="2739985" cy="1756358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1760007" y="2780928"/>
              <a:ext cx="2739985" cy="211246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xmlns="" val="17839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4800" cy="1092200"/>
          </a:xfrm>
        </p:spPr>
        <p:txBody>
          <a:bodyPr/>
          <a:lstStyle/>
          <a:p>
            <a:r>
              <a:rPr lang="en-GB" dirty="0"/>
              <a:t>Professional </a:t>
            </a:r>
            <a:r>
              <a:rPr lang="en-GB" dirty="0" smtClean="0"/>
              <a:t>experience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B1 </a:t>
            </a:r>
            <a:r>
              <a:rPr lang="en-GB" sz="2000" dirty="0"/>
              <a:t>industry/free economy</a:t>
            </a:r>
            <a:endParaRPr lang="de-CH" sz="2000" dirty="0"/>
          </a:p>
          <a:p>
            <a:r>
              <a:rPr lang="en-GB" sz="2000" dirty="0"/>
              <a:t>B2 public service</a:t>
            </a:r>
            <a:endParaRPr lang="de-CH" sz="2000" dirty="0"/>
          </a:p>
          <a:p>
            <a:r>
              <a:rPr lang="en-GB" sz="2000" dirty="0"/>
              <a:t>B3 self-employed</a:t>
            </a:r>
            <a:endParaRPr lang="de-CH" sz="2000" dirty="0"/>
          </a:p>
          <a:p>
            <a:endParaRPr lang="de-CH" sz="2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documented for at least </a:t>
            </a:r>
            <a:r>
              <a:rPr lang="en-GB" sz="2000" dirty="0" smtClean="0"/>
              <a:t>two years</a:t>
            </a:r>
            <a:endParaRPr lang="de-CH" sz="20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ENGINEERING CARD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136716B-08FB-4CF7-AB29-E444338DC1C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25-02-11, Meeting </a:t>
            </a:r>
            <a:r>
              <a:rPr lang="de-DE" dirty="0" err="1">
                <a:cs typeface="Arial" charset="0"/>
              </a:rPr>
              <a:t>Steering</a:t>
            </a:r>
            <a:r>
              <a:rPr lang="de-DE" dirty="0">
                <a:cs typeface="Arial" charset="0"/>
              </a:rPr>
              <a:t> Group European Professional Card</a:t>
            </a:r>
          </a:p>
        </p:txBody>
      </p:sp>
      <p:grpSp>
        <p:nvGrpSpPr>
          <p:cNvPr id="9" name="Gruppieren 12"/>
          <p:cNvGrpSpPr>
            <a:grpSpLocks/>
          </p:cNvGrpSpPr>
          <p:nvPr/>
        </p:nvGrpSpPr>
        <p:grpSpPr bwMode="auto">
          <a:xfrm>
            <a:off x="611561" y="2790056"/>
            <a:ext cx="3888432" cy="2583160"/>
            <a:chOff x="0" y="591169"/>
            <a:chExt cx="9144000" cy="5669001"/>
          </a:xfrm>
        </p:grpSpPr>
        <p:pic>
          <p:nvPicPr>
            <p:cNvPr id="15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7829"/>
              <a:ext cx="9144000" cy="566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0" y="597769"/>
              <a:ext cx="2699312" cy="5662401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699312" y="3716050"/>
              <a:ext cx="6444688" cy="2544120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699312" y="591169"/>
              <a:ext cx="6444688" cy="1828071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xmlns="" val="863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4800" cy="1092200"/>
          </a:xfrm>
        </p:spPr>
        <p:txBody>
          <a:bodyPr/>
          <a:lstStyle/>
          <a:p>
            <a:r>
              <a:rPr lang="en-GB" dirty="0"/>
              <a:t>Training: </a:t>
            </a:r>
            <a:r>
              <a:rPr lang="en-GB" dirty="0" smtClean="0"/>
              <a:t>CPD – further education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C1 </a:t>
            </a:r>
            <a:r>
              <a:rPr lang="en-GB" sz="2000" dirty="0"/>
              <a:t>training/seminars </a:t>
            </a:r>
            <a:r>
              <a:rPr lang="en-GB" sz="2000" dirty="0" smtClean="0"/>
              <a:t>with attendance </a:t>
            </a:r>
            <a:r>
              <a:rPr lang="en-GB" sz="2000" dirty="0"/>
              <a:t>certificate</a:t>
            </a:r>
            <a:endParaRPr lang="de-CH" sz="2000" dirty="0"/>
          </a:p>
          <a:p>
            <a:r>
              <a:rPr lang="en-GB" sz="2000" dirty="0"/>
              <a:t>C2 training/seminars </a:t>
            </a:r>
            <a:r>
              <a:rPr lang="en-GB" sz="2000" dirty="0" smtClean="0"/>
              <a:t>with final examination</a:t>
            </a:r>
          </a:p>
          <a:p>
            <a:r>
              <a:rPr lang="en-GB" sz="2000" dirty="0"/>
              <a:t>C3 continuing education </a:t>
            </a:r>
            <a:r>
              <a:rPr lang="en-GB" sz="2000" dirty="0" smtClean="0"/>
              <a:t>with examination and degree</a:t>
            </a:r>
            <a:endParaRPr lang="de-CH" sz="2000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recognition of continuous professional development</a:t>
            </a:r>
            <a:endParaRPr lang="de-CH" sz="20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certificates are not a requirement for obtaining the card</a:t>
            </a:r>
            <a:endParaRPr lang="de-CH" sz="20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ENGINEERING CARD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136716B-08FB-4CF7-AB29-E444338DC1C5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25-02-11, Meeting </a:t>
            </a:r>
            <a:r>
              <a:rPr lang="de-DE" dirty="0" err="1">
                <a:cs typeface="Arial" charset="0"/>
              </a:rPr>
              <a:t>Steering</a:t>
            </a:r>
            <a:r>
              <a:rPr lang="de-DE" dirty="0">
                <a:cs typeface="Arial" charset="0"/>
              </a:rPr>
              <a:t> Group European Professional Card</a:t>
            </a:r>
          </a:p>
        </p:txBody>
      </p:sp>
      <p:grpSp>
        <p:nvGrpSpPr>
          <p:cNvPr id="9" name="Gruppieren 12"/>
          <p:cNvGrpSpPr>
            <a:grpSpLocks/>
          </p:cNvGrpSpPr>
          <p:nvPr/>
        </p:nvGrpSpPr>
        <p:grpSpPr bwMode="auto">
          <a:xfrm>
            <a:off x="611560" y="2760192"/>
            <a:ext cx="3888433" cy="2603896"/>
            <a:chOff x="0" y="591169"/>
            <a:chExt cx="9144000" cy="5669001"/>
          </a:xfrm>
        </p:grpSpPr>
        <p:pic>
          <p:nvPicPr>
            <p:cNvPr id="20" name="Grafik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7829"/>
              <a:ext cx="9144000" cy="566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hteck 20"/>
            <p:cNvSpPr/>
            <p:nvPr/>
          </p:nvSpPr>
          <p:spPr>
            <a:xfrm>
              <a:off x="0" y="597769"/>
              <a:ext cx="2699312" cy="5662401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699312" y="6022587"/>
              <a:ext cx="6444688" cy="237583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699312" y="591169"/>
              <a:ext cx="6444688" cy="3124881"/>
            </a:xfrm>
            <a:prstGeom prst="rect">
              <a:avLst/>
            </a:prstGeom>
            <a:solidFill>
              <a:schemeClr val="bg1">
                <a:lumMod val="7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xmlns="" val="32867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926000" cy="1092200"/>
          </a:xfrm>
        </p:spPr>
        <p:txBody>
          <a:bodyPr/>
          <a:lstStyle/>
          <a:p>
            <a:r>
              <a:rPr lang="de-CH" dirty="0" smtClean="0"/>
              <a:t>Registration in the </a:t>
            </a:r>
            <a:br>
              <a:rPr lang="de-CH" dirty="0" smtClean="0"/>
            </a:br>
            <a:r>
              <a:rPr lang="de-CH" dirty="0" smtClean="0"/>
              <a:t>National Engineering Register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ENGINEERING CARD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FC9B50-049A-468E-89F8-4462DD58D7A1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>
                <a:cs typeface="Arial" charset="0"/>
              </a:rPr>
              <a:t>25-02-11, Meeting </a:t>
            </a:r>
            <a:r>
              <a:rPr lang="de-DE" dirty="0" err="1">
                <a:cs typeface="Arial" charset="0"/>
              </a:rPr>
              <a:t>Steering</a:t>
            </a:r>
            <a:r>
              <a:rPr lang="de-DE" dirty="0">
                <a:cs typeface="Arial" charset="0"/>
              </a:rPr>
              <a:t> Group European Professional Card</a:t>
            </a:r>
          </a:p>
        </p:txBody>
      </p:sp>
      <p:grpSp>
        <p:nvGrpSpPr>
          <p:cNvPr id="3" name="Gruppieren 14"/>
          <p:cNvGrpSpPr>
            <a:grpSpLocks/>
          </p:cNvGrpSpPr>
          <p:nvPr/>
        </p:nvGrpSpPr>
        <p:grpSpPr bwMode="auto">
          <a:xfrm>
            <a:off x="683568" y="2816509"/>
            <a:ext cx="2376115" cy="3278882"/>
            <a:chOff x="0" y="0"/>
            <a:chExt cx="32861" cy="46466"/>
          </a:xfrm>
        </p:grpSpPr>
        <p:pic>
          <p:nvPicPr>
            <p:cNvPr id="8" name="Picture 3" descr="VDI-Registerauszug_dt_engl_19031_Seite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861" cy="4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63" t="37315" r="65927" b="21660"/>
            <a:stretch>
              <a:fillRect/>
            </a:stretch>
          </p:blipFill>
          <p:spPr bwMode="auto">
            <a:xfrm>
              <a:off x="21907" y="18635"/>
              <a:ext cx="5556" cy="7302"/>
            </a:xfrm>
            <a:prstGeom prst="rect">
              <a:avLst/>
            </a:prstGeom>
            <a:noFill/>
            <a:ln w="12700">
              <a:solidFill>
                <a:srgbClr val="64BAE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Beschreibung: C:\Dokumente und Einstellungen\Eugen\Desktop\VDI-Registerauszug_dt_engl_19031_Seite_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11300"/>
            <a:ext cx="2327264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20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9 </a:t>
            </a:r>
            <a:r>
              <a:rPr lang="de-CH" dirty="0" smtClean="0">
                <a:latin typeface="Arial" charset="0"/>
                <a:cs typeface="Arial" charset="0"/>
              </a:rPr>
              <a:t>: Could a professional card be developed only in the long term or in the short term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23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926387" cy="1092200"/>
          </a:xfrm>
        </p:spPr>
        <p:txBody>
          <a:bodyPr/>
          <a:lstStyle/>
          <a:p>
            <a:r>
              <a:rPr lang="en-GB" dirty="0" smtClean="0"/>
              <a:t>Development in the Long or Short term 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11560" y="2564904"/>
            <a:ext cx="7924800" cy="3289300"/>
          </a:xfrm>
        </p:spPr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Significant </a:t>
            </a:r>
            <a:r>
              <a:rPr lang="en-GB" dirty="0">
                <a:cs typeface="Arial" pitchFamily="34" charset="0"/>
              </a:rPr>
              <a:t>preparatory work done by individual professional </a:t>
            </a:r>
            <a:r>
              <a:rPr lang="en-GB" dirty="0" smtClean="0">
                <a:cs typeface="Arial" pitchFamily="34" charset="0"/>
              </a:rPr>
              <a:t>engineering associations already since 2005.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FEANI developed the </a:t>
            </a:r>
            <a:r>
              <a:rPr lang="en-GB" dirty="0" err="1" smtClean="0">
                <a:cs typeface="Arial" pitchFamily="34" charset="0"/>
              </a:rPr>
              <a:t>EngineerING</a:t>
            </a:r>
            <a:r>
              <a:rPr lang="en-GB" dirty="0" smtClean="0"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card in full within one </a:t>
            </a:r>
            <a:r>
              <a:rPr lang="en-GB" dirty="0" smtClean="0">
                <a:cs typeface="Arial" pitchFamily="34" charset="0"/>
              </a:rPr>
              <a:t>year – unanimous approval by GA (31 countries) in October 2010.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Implementation in the short </a:t>
            </a:r>
            <a:r>
              <a:rPr lang="en-GB" dirty="0">
                <a:cs typeface="Arial" pitchFamily="34" charset="0"/>
              </a:rPr>
              <a:t>term is </a:t>
            </a:r>
            <a:r>
              <a:rPr lang="en-GB" dirty="0" smtClean="0">
                <a:cs typeface="Arial" pitchFamily="34" charset="0"/>
              </a:rPr>
              <a:t>surely possible (expected are 5 to 10 countries to start in the course of 2011).</a:t>
            </a: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24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30549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5517232"/>
            <a:ext cx="7924800" cy="578768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10 </a:t>
            </a:r>
            <a:r>
              <a:rPr lang="de-CH" dirty="0" smtClean="0">
                <a:latin typeface="Arial" charset="0"/>
                <a:cs typeface="Arial" charset="0"/>
              </a:rPr>
              <a:t>: What must be the format of the card ? Which languages should the card be delivered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25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08013" y="1574800"/>
            <a:ext cx="7926387" cy="1092200"/>
          </a:xfrm>
        </p:spPr>
        <p:txBody>
          <a:bodyPr/>
          <a:lstStyle/>
          <a:p>
            <a:r>
              <a:rPr lang="en-GB" dirty="0" smtClean="0"/>
              <a:t>Format and Languages  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See previous answers : plastic </a:t>
            </a:r>
            <a:r>
              <a:rPr lang="en-GB" dirty="0">
                <a:cs typeface="Arial" pitchFamily="34" charset="0"/>
              </a:rPr>
              <a:t>card in combination with </a:t>
            </a:r>
            <a:r>
              <a:rPr lang="en-GB" dirty="0" smtClean="0">
                <a:cs typeface="Arial" pitchFamily="34" charset="0"/>
              </a:rPr>
              <a:t>national register entry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Bilingual</a:t>
            </a:r>
            <a:r>
              <a:rPr lang="en-GB" dirty="0">
                <a:cs typeface="Arial" pitchFamily="34" charset="0"/>
              </a:rPr>
              <a:t>: language of the country of issue and </a:t>
            </a:r>
            <a:r>
              <a:rPr lang="en-GB" dirty="0" smtClean="0">
                <a:cs typeface="Arial" pitchFamily="34" charset="0"/>
              </a:rPr>
              <a:t>English</a:t>
            </a: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26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23214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charset="0"/>
                <a:cs typeface="Arial" charset="0"/>
              </a:rPr>
              <a:t>EngineerING card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924800" cy="149894"/>
          </a:xfrm>
        </p:spPr>
        <p:txBody>
          <a:bodyPr/>
          <a:lstStyle/>
          <a:p>
            <a:r>
              <a:rPr lang="de-CH" sz="2400" dirty="0" smtClean="0">
                <a:solidFill>
                  <a:srgbClr val="002279"/>
                </a:solidFill>
                <a:latin typeface="Arial" charset="0"/>
                <a:cs typeface="Arial" charset="0"/>
              </a:rPr>
              <a:t>IN CONCLUSION: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27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34107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26387" cy="1092200"/>
          </a:xfrm>
        </p:spPr>
        <p:txBody>
          <a:bodyPr/>
          <a:lstStyle/>
          <a:p>
            <a:pPr algn="ctr"/>
            <a:r>
              <a:rPr lang="en-GB" dirty="0" err="1" smtClean="0"/>
              <a:t>EngineerING</a:t>
            </a:r>
            <a:r>
              <a:rPr lang="en-GB" dirty="0" smtClean="0"/>
              <a:t> </a:t>
            </a:r>
            <a:r>
              <a:rPr lang="en-GB" dirty="0"/>
              <a:t>card 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five major characteristics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11560" y="2492896"/>
            <a:ext cx="8138864" cy="3600400"/>
          </a:xfrm>
        </p:spPr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279"/>
                </a:solidFill>
                <a:cs typeface="Arial" pitchFamily="34" charset="0"/>
              </a:rPr>
              <a:t>Complete and Comprehensive</a:t>
            </a:r>
            <a:r>
              <a:rPr lang="en-GB" dirty="0" smtClean="0">
                <a:cs typeface="Arial" pitchFamily="34" charset="0"/>
              </a:rPr>
              <a:t>: </a:t>
            </a:r>
            <a:r>
              <a:rPr lang="en-GB" dirty="0">
                <a:cs typeface="Arial" pitchFamily="34" charset="0"/>
              </a:rPr>
              <a:t>education, professional experience, </a:t>
            </a:r>
            <a:r>
              <a:rPr lang="en-GB" dirty="0" smtClean="0">
                <a:cs typeface="Arial" pitchFamily="34" charset="0"/>
              </a:rPr>
              <a:t>CPD training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279"/>
                </a:solidFill>
                <a:cs typeface="Arial" pitchFamily="34" charset="0"/>
              </a:rPr>
              <a:t>Standardized </a:t>
            </a:r>
            <a:r>
              <a:rPr lang="en-GB" dirty="0" smtClean="0">
                <a:cs typeface="Arial" pitchFamily="34" charset="0"/>
              </a:rPr>
              <a:t>: based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dirty="0" smtClean="0">
                <a:cs typeface="Arial" pitchFamily="34" charset="0"/>
              </a:rPr>
              <a:t>EQF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279"/>
                </a:solidFill>
                <a:cs typeface="Arial" pitchFamily="34" charset="0"/>
              </a:rPr>
              <a:t>Reliable</a:t>
            </a:r>
            <a:r>
              <a:rPr lang="en-GB" dirty="0" smtClean="0">
                <a:cs typeface="Arial" pitchFamily="34" charset="0"/>
              </a:rPr>
              <a:t> : verification in the country of origin by an independent commission which ensures wide recognition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279"/>
                </a:solidFill>
                <a:cs typeface="Arial" pitchFamily="34" charset="0"/>
              </a:rPr>
              <a:t>Decentralized</a:t>
            </a:r>
            <a:r>
              <a:rPr lang="en-GB" dirty="0" smtClean="0">
                <a:cs typeface="Arial" pitchFamily="34" charset="0"/>
              </a:rPr>
              <a:t> : administration of the professional card is the responsibility of the respective EU Member State – leaving room for country specific additions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2279"/>
                </a:solidFill>
                <a:cs typeface="Arial" pitchFamily="34" charset="0"/>
              </a:rPr>
              <a:t>Voluntary</a:t>
            </a:r>
            <a:r>
              <a:rPr lang="en-GB" dirty="0" smtClean="0">
                <a:cs typeface="Arial" pitchFamily="34" charset="0"/>
              </a:rPr>
              <a:t> : no engineer is obliged to hold a card, it is a service to any engineer who wishes to be internationally mobile.</a:t>
            </a: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28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ENGINEERING CARD</a:t>
            </a:r>
            <a:endParaRPr lang="de-DE" dirty="0">
              <a:latin typeface="Arial" charset="0"/>
            </a:endParaRPr>
          </a:p>
          <a:p>
            <a:endParaRPr lang="de-DE" dirty="0" smtClean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25245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1 </a:t>
            </a:r>
            <a:r>
              <a:rPr lang="de-CH" dirty="0" smtClean="0">
                <a:latin typeface="Arial" charset="0"/>
                <a:cs typeface="Arial" charset="0"/>
              </a:rPr>
              <a:t>: Added Value of a European Professional Card – What problems could it solve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2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6387" cy="1092200"/>
          </a:xfrm>
        </p:spPr>
        <p:txBody>
          <a:bodyPr/>
          <a:lstStyle/>
          <a:p>
            <a:r>
              <a:rPr lang="en-GB" dirty="0" smtClean="0"/>
              <a:t>Authority, decentralised organisation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611560" y="2636912"/>
            <a:ext cx="7924800" cy="3289300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b="1" dirty="0"/>
              <a:t>National Register Committee</a:t>
            </a:r>
            <a:endParaRPr lang="de-CH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defines national </a:t>
            </a:r>
            <a:r>
              <a:rPr lang="en-US" dirty="0" smtClean="0"/>
              <a:t>implementation of European standards</a:t>
            </a: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decides on </a:t>
            </a:r>
            <a:r>
              <a:rPr lang="en-GB" dirty="0" smtClean="0"/>
              <a:t>acceptance and </a:t>
            </a:r>
            <a:r>
              <a:rPr lang="en-GB" dirty="0"/>
              <a:t>issues the </a:t>
            </a:r>
            <a:r>
              <a:rPr lang="en-GB" dirty="0" err="1"/>
              <a:t>engineerING</a:t>
            </a:r>
            <a:r>
              <a:rPr lang="en-GB" dirty="0"/>
              <a:t> card </a:t>
            </a: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compiles </a:t>
            </a:r>
            <a:r>
              <a:rPr lang="en-GB" dirty="0"/>
              <a:t>a national engineering register </a:t>
            </a:r>
            <a:r>
              <a:rPr lang="en-GB" dirty="0" smtClean="0"/>
              <a:t>(database)</a:t>
            </a:r>
            <a:endParaRPr lang="de-CH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b="1" dirty="0"/>
              <a:t> </a:t>
            </a:r>
            <a:endParaRPr lang="de-CH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b="1" dirty="0"/>
              <a:t>FEANI Register Commission</a:t>
            </a:r>
            <a:endParaRPr lang="de-CH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defines </a:t>
            </a:r>
            <a:r>
              <a:rPr lang="en-GB" dirty="0" smtClean="0"/>
              <a:t>standards, quality </a:t>
            </a:r>
            <a:r>
              <a:rPr lang="en-GB" dirty="0"/>
              <a:t>assurance, monitoring</a:t>
            </a: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compiles a list of all issued cards</a:t>
            </a: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establishes board of complaint</a:t>
            </a: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29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ENGINEERING CARD</a:t>
            </a:r>
            <a:endParaRPr lang="de-DE" dirty="0">
              <a:latin typeface="Arial" charset="0"/>
            </a:endParaRPr>
          </a:p>
          <a:p>
            <a:endParaRPr lang="de-DE" dirty="0" smtClean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20999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26387" cy="1092200"/>
          </a:xfrm>
        </p:spPr>
        <p:txBody>
          <a:bodyPr/>
          <a:lstStyle/>
          <a:p>
            <a:r>
              <a:rPr lang="en-GB" dirty="0"/>
              <a:t>Process of </a:t>
            </a:r>
            <a:r>
              <a:rPr lang="en-GB" dirty="0" smtClean="0"/>
              <a:t>application :</a:t>
            </a:r>
            <a:endParaRPr lang="de-CH" dirty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30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ENGINEERING CARD</a:t>
            </a:r>
            <a:endParaRPr lang="de-DE" dirty="0">
              <a:latin typeface="Arial" charset="0"/>
            </a:endParaRPr>
          </a:p>
          <a:p>
            <a:endParaRPr lang="de-DE" dirty="0" smtClean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  <p:pic>
        <p:nvPicPr>
          <p:cNvPr id="32" name="Bild 7" descr="logo_feani_po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1447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1"/>
          <p:cNvGrpSpPr/>
          <p:nvPr/>
        </p:nvGrpSpPr>
        <p:grpSpPr>
          <a:xfrm>
            <a:off x="539552" y="2564904"/>
            <a:ext cx="8115052" cy="3083779"/>
            <a:chOff x="539552" y="2852936"/>
            <a:chExt cx="8115052" cy="3083779"/>
          </a:xfrm>
        </p:grpSpPr>
        <p:grpSp>
          <p:nvGrpSpPr>
            <p:cNvPr id="33" name="Gruppieren 33"/>
            <p:cNvGrpSpPr>
              <a:grpSpLocks/>
            </p:cNvGrpSpPr>
            <p:nvPr/>
          </p:nvGrpSpPr>
          <p:grpSpPr bwMode="auto">
            <a:xfrm>
              <a:off x="641153" y="2862461"/>
              <a:ext cx="1065212" cy="1344613"/>
              <a:chOff x="3312920" y="1699152"/>
              <a:chExt cx="1065213" cy="1344613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920" y="1699152"/>
                <a:ext cx="912813" cy="1192213"/>
              </a:xfrm>
              <a:prstGeom prst="rect">
                <a:avLst/>
              </a:prstGeom>
              <a:noFill/>
              <a:ln w="3175">
                <a:solidFill>
                  <a:srgbClr val="B1B3B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5320" y="1851552"/>
                <a:ext cx="912813" cy="1192213"/>
              </a:xfrm>
              <a:prstGeom prst="rect">
                <a:avLst/>
              </a:prstGeom>
              <a:noFill/>
              <a:ln w="3175">
                <a:solidFill>
                  <a:srgbClr val="B1B3B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feld 17"/>
            <p:cNvSpPr txBox="1">
              <a:spLocks noChangeArrowheads="1"/>
            </p:cNvSpPr>
            <p:nvPr/>
          </p:nvSpPr>
          <p:spPr bwMode="auto">
            <a:xfrm>
              <a:off x="539552" y="4305499"/>
              <a:ext cx="199437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a</a:t>
              </a: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>pplication, </a:t>
              </a:r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submission </a:t>
              </a: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/>
              </a:r>
              <a:b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</a:b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>of </a:t>
              </a:r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diplomas </a:t>
              </a: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/>
              </a:r>
              <a:b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</a:b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>and </a:t>
              </a:r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certificates</a:t>
              </a:r>
              <a:endParaRPr lang="de-CH" sz="2000" dirty="0">
                <a:solidFill>
                  <a:srgbClr val="7E7E7E"/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feld 19"/>
            <p:cNvSpPr txBox="1">
              <a:spLocks noChangeArrowheads="1"/>
            </p:cNvSpPr>
            <p:nvPr/>
          </p:nvSpPr>
          <p:spPr bwMode="auto">
            <a:xfrm>
              <a:off x="4940103" y="4305499"/>
              <a:ext cx="1482253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alignment </a:t>
              </a: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>with </a:t>
              </a:r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FEANI-List</a:t>
              </a:r>
              <a:endParaRPr lang="de-CH" sz="2000" dirty="0">
                <a:solidFill>
                  <a:srgbClr val="7E7E7E"/>
                </a:solidFill>
                <a:latin typeface="Arial"/>
                <a:cs typeface="Arial"/>
              </a:endParaRPr>
            </a:p>
            <a:p>
              <a:endParaRPr lang="de-CH" sz="1600" dirty="0"/>
            </a:p>
          </p:txBody>
        </p:sp>
        <p:grpSp>
          <p:nvGrpSpPr>
            <p:cNvPr id="36" name="Gruppieren 23"/>
            <p:cNvGrpSpPr>
              <a:grpSpLocks/>
            </p:cNvGrpSpPr>
            <p:nvPr/>
          </p:nvGrpSpPr>
          <p:grpSpPr bwMode="auto">
            <a:xfrm>
              <a:off x="7100690" y="2852940"/>
              <a:ext cx="1109663" cy="1354139"/>
              <a:chOff x="2948558" y="4045339"/>
              <a:chExt cx="964785" cy="1210551"/>
            </a:xfrm>
          </p:grpSpPr>
          <p:grpSp>
            <p:nvGrpSpPr>
              <p:cNvPr id="49" name="Gruppieren 14"/>
              <p:cNvGrpSpPr>
                <a:grpSpLocks/>
              </p:cNvGrpSpPr>
              <p:nvPr/>
            </p:nvGrpSpPr>
            <p:grpSpPr bwMode="auto">
              <a:xfrm>
                <a:off x="2948558" y="4045339"/>
                <a:ext cx="792088" cy="1041586"/>
                <a:chOff x="0" y="0"/>
                <a:chExt cx="32861" cy="46466"/>
              </a:xfrm>
            </p:grpSpPr>
            <p:pic>
              <p:nvPicPr>
                <p:cNvPr id="51" name="Picture 3" descr="VDI-Registerauszug_dt_engl_19031_Seite_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2861" cy="464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" name="Picture 1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4563" t="37315" r="65927" b="21660"/>
                <a:stretch>
                  <a:fillRect/>
                </a:stretch>
              </p:blipFill>
              <p:spPr bwMode="auto">
                <a:xfrm>
                  <a:off x="21907" y="18635"/>
                  <a:ext cx="5556" cy="7302"/>
                </a:xfrm>
                <a:prstGeom prst="rect">
                  <a:avLst/>
                </a:prstGeom>
                <a:noFill/>
                <a:ln w="12700">
                  <a:solidFill>
                    <a:srgbClr val="64BAE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0" name="Picture 4" descr="Beschreibung: C:\Dokumente und Einstellungen\Eugen\Desktop\VDI-Registerauszug_dt_engl_19031_Seite_2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4860" y="4197739"/>
                <a:ext cx="748483" cy="105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Textfeld 20"/>
            <p:cNvSpPr txBox="1">
              <a:spLocks noChangeArrowheads="1"/>
            </p:cNvSpPr>
            <p:nvPr/>
          </p:nvSpPr>
          <p:spPr bwMode="auto">
            <a:xfrm>
              <a:off x="7029253" y="4305499"/>
              <a:ext cx="162535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acceptance into national engineer register</a:t>
              </a:r>
              <a:endParaRPr lang="de-CH" sz="2000" dirty="0">
                <a:solidFill>
                  <a:srgbClr val="7E7E7E"/>
                </a:solidFill>
                <a:latin typeface="Arial"/>
                <a:cs typeface="Arial"/>
              </a:endParaRPr>
            </a:p>
          </p:txBody>
        </p:sp>
        <p:sp>
          <p:nvSpPr>
            <p:cNvPr id="38" name="Textfeld 18"/>
            <p:cNvSpPr txBox="1">
              <a:spLocks noChangeArrowheads="1"/>
            </p:cNvSpPr>
            <p:nvPr/>
          </p:nvSpPr>
          <p:spPr bwMode="auto">
            <a:xfrm>
              <a:off x="2677915" y="4305499"/>
              <a:ext cx="1871663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verification, acceptance </a:t>
              </a: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/>
              </a:r>
              <a:b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</a:br>
              <a:r>
                <a:rPr lang="en-GB" sz="2000" dirty="0" smtClean="0">
                  <a:solidFill>
                    <a:srgbClr val="7E7E7E"/>
                  </a:solidFill>
                  <a:latin typeface="Arial"/>
                  <a:cs typeface="Arial"/>
                </a:rPr>
                <a:t>by </a:t>
              </a:r>
              <a:r>
                <a:rPr lang="en-GB" sz="2000" dirty="0">
                  <a:solidFill>
                    <a:srgbClr val="7E7E7E"/>
                  </a:solidFill>
                  <a:latin typeface="Arial"/>
                  <a:cs typeface="Arial"/>
                </a:rPr>
                <a:t>national register committee</a:t>
              </a:r>
              <a:endParaRPr lang="de-CH" sz="2000" dirty="0">
                <a:solidFill>
                  <a:srgbClr val="7E7E7E"/>
                </a:solidFill>
                <a:latin typeface="Arial"/>
                <a:cs typeface="Arial"/>
              </a:endParaRPr>
            </a:p>
          </p:txBody>
        </p:sp>
        <p:grpSp>
          <p:nvGrpSpPr>
            <p:cNvPr id="39" name="Gruppieren 38"/>
            <p:cNvGrpSpPr>
              <a:grpSpLocks/>
            </p:cNvGrpSpPr>
            <p:nvPr/>
          </p:nvGrpSpPr>
          <p:grpSpPr bwMode="auto">
            <a:xfrm>
              <a:off x="2708076" y="3014863"/>
              <a:ext cx="1231900" cy="1192214"/>
              <a:chOff x="2867206" y="2132856"/>
              <a:chExt cx="1471629" cy="1319214"/>
            </a:xfrm>
          </p:grpSpPr>
          <p:pic>
            <p:nvPicPr>
              <p:cNvPr id="43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0306" y="2646412"/>
                <a:ext cx="558800" cy="469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3035" y="2259062"/>
                <a:ext cx="685800" cy="469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8956" y="2132856"/>
                <a:ext cx="8636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1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123" y="2994870"/>
                <a:ext cx="6731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16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7206" y="2814331"/>
                <a:ext cx="6731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206" y="2359276"/>
                <a:ext cx="4191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" name="Pfeil nach rechts 15"/>
            <p:cNvSpPr/>
            <p:nvPr/>
          </p:nvSpPr>
          <p:spPr>
            <a:xfrm>
              <a:off x="1957215" y="4372099"/>
              <a:ext cx="720725" cy="36195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600"/>
            </a:p>
          </p:txBody>
        </p:sp>
        <p:sp>
          <p:nvSpPr>
            <p:cNvPr id="41" name="Pfeil nach rechts 16"/>
            <p:cNvSpPr/>
            <p:nvPr/>
          </p:nvSpPr>
          <p:spPr>
            <a:xfrm>
              <a:off x="4147940" y="4346774"/>
              <a:ext cx="720725" cy="36195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600"/>
            </a:p>
          </p:txBody>
        </p:sp>
        <p:sp>
          <p:nvSpPr>
            <p:cNvPr id="42" name="Pfeil nach rechts 17"/>
            <p:cNvSpPr/>
            <p:nvPr/>
          </p:nvSpPr>
          <p:spPr>
            <a:xfrm>
              <a:off x="6308528" y="4324549"/>
              <a:ext cx="720725" cy="36195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CH" sz="1600"/>
            </a:p>
          </p:txBody>
        </p:sp>
      </p:grpSp>
    </p:spTree>
    <p:extLst>
      <p:ext uri="{BB962C8B-B14F-4D97-AF65-F5344CB8AC3E}">
        <p14:creationId xmlns:p14="http://schemas.microsoft.com/office/powerpoint/2010/main" xmlns="" val="4710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926387" cy="1092200"/>
          </a:xfrm>
        </p:spPr>
        <p:txBody>
          <a:bodyPr/>
          <a:lstStyle/>
          <a:p>
            <a:r>
              <a:rPr lang="en-GB" dirty="0"/>
              <a:t>Implementation – status </a:t>
            </a:r>
            <a:r>
              <a:rPr lang="en-GB" dirty="0" smtClean="0"/>
              <a:t>Feb 2011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Detailed FEANI Guidelines </a:t>
            </a:r>
            <a:r>
              <a:rPr lang="en-GB" dirty="0"/>
              <a:t>are </a:t>
            </a:r>
            <a:r>
              <a:rPr lang="en-GB" dirty="0" smtClean="0"/>
              <a:t>approved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Process </a:t>
            </a:r>
            <a:r>
              <a:rPr lang="en-GB" dirty="0"/>
              <a:t>and </a:t>
            </a:r>
            <a:r>
              <a:rPr lang="en-GB" dirty="0" smtClean="0"/>
              <a:t>Rules </a:t>
            </a:r>
            <a:r>
              <a:rPr lang="en-GB" dirty="0"/>
              <a:t>of acceptance </a:t>
            </a:r>
            <a:r>
              <a:rPr lang="en-GB" dirty="0" smtClean="0"/>
              <a:t>/ verification are defined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Register Commission </a:t>
            </a:r>
            <a:r>
              <a:rPr lang="en-GB" dirty="0"/>
              <a:t>(3 </a:t>
            </a:r>
            <a:r>
              <a:rPr lang="en-GB" dirty="0" smtClean="0"/>
              <a:t>to 15 persons</a:t>
            </a:r>
            <a:r>
              <a:rPr lang="en-GB" dirty="0"/>
              <a:t>) will be </a:t>
            </a:r>
            <a:r>
              <a:rPr lang="en-GB" dirty="0" smtClean="0"/>
              <a:t>defined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Several </a:t>
            </a:r>
            <a:r>
              <a:rPr lang="en-GB" dirty="0"/>
              <a:t>countries are in the process to implement the card</a:t>
            </a: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CH" dirty="0">
              <a:cs typeface="Arial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31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smtClean="0">
                <a:latin typeface="Arial" charset="0"/>
              </a:rPr>
              <a:t>ENGINEERING CARD</a:t>
            </a:r>
            <a:endParaRPr lang="de-DE" dirty="0">
              <a:latin typeface="Arial" charset="0"/>
            </a:endParaRPr>
          </a:p>
          <a:p>
            <a:endParaRPr lang="de-DE" dirty="0" smtClean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5861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08013" y="1574800"/>
            <a:ext cx="7926387" cy="1092200"/>
          </a:xfrm>
        </p:spPr>
        <p:txBody>
          <a:bodyPr/>
          <a:lstStyle/>
          <a:p>
            <a:r>
              <a:rPr lang="en-GB" dirty="0"/>
              <a:t>FEANI calls on the political world </a:t>
            </a:r>
            <a:r>
              <a:rPr lang="en-GB" dirty="0" smtClean="0"/>
              <a:t>to: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32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create a suitable framework through revision of 2005/36/EC</a:t>
            </a:r>
            <a:endParaRPr lang="de-CH" dirty="0"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cs typeface="Arial" pitchFamily="34" charset="0"/>
              </a:rPr>
              <a:t>explicitly acknowledge the </a:t>
            </a:r>
            <a:r>
              <a:rPr lang="en-GB" dirty="0" err="1">
                <a:cs typeface="Arial" pitchFamily="34" charset="0"/>
              </a:rPr>
              <a:t>engineerING</a:t>
            </a:r>
            <a:r>
              <a:rPr lang="en-GB" dirty="0">
                <a:cs typeface="Arial" pitchFamily="34" charset="0"/>
              </a:rPr>
              <a:t> card in the Directive</a:t>
            </a:r>
            <a:endParaRPr lang="de-CH" dirty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3200" dirty="0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32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293813" y="4437112"/>
            <a:ext cx="72040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spcBef>
                <a:spcPts val="250"/>
              </a:spcBef>
            </a:pPr>
            <a:r>
              <a:rPr lang="en-GB" sz="2200" dirty="0" smtClean="0">
                <a:solidFill>
                  <a:srgbClr val="002279"/>
                </a:solidFill>
              </a:rPr>
              <a:t>professional </a:t>
            </a:r>
            <a:r>
              <a:rPr lang="en-GB" sz="2200" dirty="0">
                <a:solidFill>
                  <a:srgbClr val="002279"/>
                </a:solidFill>
              </a:rPr>
              <a:t>cards will simplify cross-border employment and </a:t>
            </a:r>
            <a:r>
              <a:rPr lang="en-GB" sz="2200" dirty="0" smtClean="0">
                <a:solidFill>
                  <a:srgbClr val="002279"/>
                </a:solidFill>
              </a:rPr>
              <a:t>mobility</a:t>
            </a:r>
            <a:endParaRPr lang="de-CH" sz="2200" dirty="0">
              <a:solidFill>
                <a:srgbClr val="8E8E8E"/>
              </a:solidFill>
            </a:endParaRPr>
          </a:p>
          <a:p>
            <a:pPr>
              <a:spcBef>
                <a:spcPct val="20000"/>
              </a:spcBef>
            </a:pPr>
            <a:r>
              <a:rPr lang="de-DE" dirty="0">
                <a:solidFill>
                  <a:srgbClr val="8E8E8E"/>
                </a:solidFill>
              </a:rPr>
              <a:t> </a:t>
            </a:r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>
            <a:off x="646113" y="4510137"/>
            <a:ext cx="503237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rgbClr val="00227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eaLnBrk="0" hangingPunct="0"/>
            <a:endParaRPr lang="de-CH"/>
          </a:p>
        </p:txBody>
      </p:sp>
    </p:spTree>
    <p:extLst>
      <p:ext uri="{BB962C8B-B14F-4D97-AF65-F5344CB8AC3E}">
        <p14:creationId xmlns:p14="http://schemas.microsoft.com/office/powerpoint/2010/main" xmlns="" val="23261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  <p:sp>
        <p:nvSpPr>
          <p:cNvPr id="27651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mtClean="0">
                <a:latin typeface="Arial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6387" cy="1092200"/>
          </a:xfrm>
        </p:spPr>
        <p:txBody>
          <a:bodyPr/>
          <a:lstStyle/>
          <a:p>
            <a:r>
              <a:rPr lang="en-GB" dirty="0" smtClean="0"/>
              <a:t>Added value :  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Become a reliability label </a:t>
            </a:r>
            <a:r>
              <a:rPr lang="en-GB" dirty="0">
                <a:cs typeface="Arial" pitchFamily="34" charset="0"/>
              </a:rPr>
              <a:t>for </a:t>
            </a:r>
            <a:r>
              <a:rPr lang="en-GB" dirty="0" smtClean="0">
                <a:cs typeface="Arial" pitchFamily="34" charset="0"/>
              </a:rPr>
              <a:t>Professional Groups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Speed </a:t>
            </a:r>
            <a:r>
              <a:rPr lang="en-GB" dirty="0">
                <a:cs typeface="Arial" pitchFamily="34" charset="0"/>
              </a:rPr>
              <a:t>up </a:t>
            </a:r>
            <a:r>
              <a:rPr lang="en-GB" dirty="0" smtClean="0">
                <a:cs typeface="Arial" pitchFamily="34" charset="0"/>
              </a:rPr>
              <a:t>the recognition procedure and </a:t>
            </a:r>
            <a:r>
              <a:rPr lang="en-GB" dirty="0">
                <a:cs typeface="Arial" pitchFamily="34" charset="0"/>
              </a:rPr>
              <a:t>cost savings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Recruitment </a:t>
            </a:r>
            <a:r>
              <a:rPr lang="en-GB" dirty="0">
                <a:cs typeface="Arial" pitchFamily="34" charset="0"/>
              </a:rPr>
              <a:t>tool for </a:t>
            </a:r>
            <a:r>
              <a:rPr lang="en-GB" dirty="0" smtClean="0">
                <a:cs typeface="Arial" pitchFamily="34" charset="0"/>
              </a:rPr>
              <a:t>employers who will be gaining time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Ensure increased transparency </a:t>
            </a:r>
            <a:r>
              <a:rPr lang="en-GB" dirty="0">
                <a:cs typeface="Arial" pitchFamily="34" charset="0"/>
              </a:rPr>
              <a:t>on </a:t>
            </a:r>
            <a:r>
              <a:rPr lang="en-GB" dirty="0" smtClean="0">
                <a:cs typeface="Arial" pitchFamily="34" charset="0"/>
              </a:rPr>
              <a:t>the job </a:t>
            </a:r>
            <a:r>
              <a:rPr lang="en-GB" dirty="0">
                <a:cs typeface="Arial" pitchFamily="34" charset="0"/>
              </a:rPr>
              <a:t>market</a:t>
            </a:r>
            <a:endParaRPr lang="de-CH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Advantages </a:t>
            </a:r>
            <a:r>
              <a:rPr lang="en-GB" dirty="0">
                <a:cs typeface="Arial" pitchFamily="34" charset="0"/>
              </a:rPr>
              <a:t>for </a:t>
            </a:r>
            <a:r>
              <a:rPr lang="en-GB" dirty="0" smtClean="0">
                <a:cs typeface="Arial" pitchFamily="34" charset="0"/>
              </a:rPr>
              <a:t>the European </a:t>
            </a:r>
            <a:r>
              <a:rPr lang="en-GB" dirty="0">
                <a:cs typeface="Arial" pitchFamily="34" charset="0"/>
              </a:rPr>
              <a:t>economic area </a:t>
            </a:r>
            <a:r>
              <a:rPr lang="en-GB" dirty="0" smtClean="0">
                <a:cs typeface="Arial" pitchFamily="34" charset="0"/>
              </a:rPr>
              <a:t>in terms of mobility of professionals</a:t>
            </a:r>
            <a:endParaRPr lang="de-CH" dirty="0">
              <a:cs typeface="Arial" pitchFamily="34" charset="0"/>
            </a:endParaRPr>
          </a:p>
          <a:p>
            <a:pPr marL="285750" lvl="0" indent="-285750">
              <a:spcBef>
                <a:spcPts val="250"/>
              </a:spcBef>
              <a:buFont typeface="Arial" pitchFamily="34" charset="0"/>
              <a:buChar char="•"/>
            </a:pPr>
            <a:endParaRPr lang="en-GB" dirty="0" smtClean="0">
              <a:cs typeface="Arial" pitchFamily="34" charset="0"/>
            </a:endParaRPr>
          </a:p>
          <a:p>
            <a:pPr marL="0" indent="0">
              <a:buNone/>
            </a:pPr>
            <a:endParaRPr lang="de-DE" dirty="0" smtClean="0">
              <a:latin typeface="Arial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3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</a:t>
            </a:r>
            <a:r>
              <a:rPr lang="de-DE" dirty="0" err="1" smtClean="0">
                <a:latin typeface="Arial" charset="0"/>
              </a:rPr>
              <a:t>iscussion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points</a:t>
            </a:r>
            <a:endParaRPr lang="de-DE" dirty="0" smtClean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2974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2 </a:t>
            </a:r>
            <a:r>
              <a:rPr lang="de-CH" dirty="0" smtClean="0">
                <a:latin typeface="Arial" charset="0"/>
                <a:cs typeface="Arial" charset="0"/>
              </a:rPr>
              <a:t>: A common format of the professional card for all professions or integrate some specific elements for certain professions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4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926387" cy="1092200"/>
          </a:xfrm>
        </p:spPr>
        <p:txBody>
          <a:bodyPr/>
          <a:lstStyle/>
          <a:p>
            <a:r>
              <a:rPr lang="en-GB" dirty="0" smtClean="0"/>
              <a:t>Common format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The benefit of standardization is not obvious for all professional groups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Each </a:t>
            </a:r>
            <a:r>
              <a:rPr lang="en-GB" dirty="0">
                <a:cs typeface="Arial" pitchFamily="34" charset="0"/>
              </a:rPr>
              <a:t>professional </a:t>
            </a:r>
            <a:r>
              <a:rPr lang="en-GB" dirty="0" smtClean="0">
                <a:cs typeface="Arial" pitchFamily="34" charset="0"/>
              </a:rPr>
              <a:t>group must determine which qualifications are best documented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dirty="0" smtClean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err="1" smtClean="0">
                <a:cs typeface="Arial" pitchFamily="34" charset="0"/>
              </a:rPr>
              <a:t>Example</a:t>
            </a:r>
            <a:r>
              <a:rPr lang="fr-BE" dirty="0" smtClean="0">
                <a:cs typeface="Arial" pitchFamily="34" charset="0"/>
              </a:rPr>
              <a:t> : « </a:t>
            </a:r>
            <a:r>
              <a:rPr lang="fr-BE" dirty="0" err="1" smtClean="0">
                <a:cs typeface="Arial" pitchFamily="34" charset="0"/>
              </a:rPr>
              <a:t>engineers</a:t>
            </a:r>
            <a:r>
              <a:rPr lang="fr-BE" dirty="0" smtClean="0">
                <a:cs typeface="Arial" pitchFamily="34" charset="0"/>
              </a:rPr>
              <a:t> » versus « </a:t>
            </a:r>
            <a:r>
              <a:rPr lang="fr-BE" dirty="0" err="1" smtClean="0">
                <a:cs typeface="Arial" pitchFamily="34" charset="0"/>
              </a:rPr>
              <a:t>tourist</a:t>
            </a:r>
            <a:r>
              <a:rPr lang="fr-BE" dirty="0" smtClean="0">
                <a:cs typeface="Arial" pitchFamily="34" charset="0"/>
              </a:rPr>
              <a:t> guides »</a:t>
            </a:r>
            <a:endParaRPr lang="de-CH" dirty="0">
              <a:cs typeface="Arial" pitchFamily="34" charset="0"/>
            </a:endParaRPr>
          </a:p>
          <a:p>
            <a:pPr marL="0" indent="0">
              <a:buNone/>
            </a:pPr>
            <a:endParaRPr lang="de-DE" dirty="0" smtClean="0">
              <a:latin typeface="Arial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5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  <a:p>
            <a:endParaRPr lang="de-DE" cap="none" dirty="0" smtClean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40660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3 </a:t>
            </a:r>
            <a:r>
              <a:rPr lang="de-CH" dirty="0" smtClean="0">
                <a:latin typeface="Arial" charset="0"/>
                <a:cs typeface="Arial" charset="0"/>
              </a:rPr>
              <a:t>: In which situations should the card be used and what would be the legal effects ? Must the card be obligatory for professionals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6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7926387" cy="1092200"/>
          </a:xfrm>
        </p:spPr>
        <p:txBody>
          <a:bodyPr/>
          <a:lstStyle/>
          <a:p>
            <a:r>
              <a:rPr lang="en-GB" dirty="0" smtClean="0"/>
              <a:t>Use of the card :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cs typeface="Arial" pitchFamily="34" charset="0"/>
              </a:rPr>
              <a:t>Benefit will not be as high in professions in which automatic recognition already exists (as compared to other professions)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cs typeface="Arial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BE" dirty="0" smtClean="0">
                <a:cs typeface="Arial" pitchFamily="34" charset="0"/>
              </a:rPr>
              <a:t>FEANI </a:t>
            </a:r>
            <a:r>
              <a:rPr lang="fr-BE" dirty="0" err="1" smtClean="0">
                <a:cs typeface="Arial" pitchFamily="34" charset="0"/>
              </a:rPr>
              <a:t>sees</a:t>
            </a:r>
            <a:r>
              <a:rPr lang="fr-BE" dirty="0" smtClean="0">
                <a:cs typeface="Arial" pitchFamily="34" charset="0"/>
              </a:rPr>
              <a:t> no distinction in « </a:t>
            </a:r>
            <a:r>
              <a:rPr lang="fr-BE" dirty="0" err="1" smtClean="0">
                <a:cs typeface="Arial" pitchFamily="34" charset="0"/>
              </a:rPr>
              <a:t>temporary</a:t>
            </a:r>
            <a:r>
              <a:rPr lang="fr-BE" dirty="0" smtClean="0">
                <a:cs typeface="Arial" pitchFamily="34" charset="0"/>
              </a:rPr>
              <a:t> </a:t>
            </a:r>
            <a:r>
              <a:rPr lang="fr-BE" dirty="0" err="1" smtClean="0">
                <a:cs typeface="Arial" pitchFamily="34" charset="0"/>
              </a:rPr>
              <a:t>mobility</a:t>
            </a:r>
            <a:r>
              <a:rPr lang="fr-BE" dirty="0" smtClean="0">
                <a:cs typeface="Arial" pitchFamily="34" charset="0"/>
              </a:rPr>
              <a:t> » and « establishment »  in </a:t>
            </a:r>
            <a:r>
              <a:rPr lang="fr-BE" dirty="0" err="1" smtClean="0">
                <a:cs typeface="Arial" pitchFamily="34" charset="0"/>
              </a:rPr>
              <a:t>terms</a:t>
            </a:r>
            <a:r>
              <a:rPr lang="fr-BE" dirty="0" smtClean="0">
                <a:cs typeface="Arial" pitchFamily="34" charset="0"/>
              </a:rPr>
              <a:t> of </a:t>
            </a:r>
            <a:r>
              <a:rPr lang="fr-BE" dirty="0" err="1" smtClean="0">
                <a:cs typeface="Arial" pitchFamily="34" charset="0"/>
              </a:rPr>
              <a:t>security</a:t>
            </a:r>
            <a:r>
              <a:rPr lang="fr-BE" dirty="0" smtClean="0">
                <a:cs typeface="Arial" pitchFamily="34" charset="0"/>
              </a:rPr>
              <a:t> and/or </a:t>
            </a:r>
            <a:r>
              <a:rPr lang="fr-BE" dirty="0" err="1" smtClean="0">
                <a:cs typeface="Arial" pitchFamily="34" charset="0"/>
              </a:rPr>
              <a:t>quality</a:t>
            </a:r>
            <a:r>
              <a:rPr lang="fr-BE" dirty="0" smtClean="0">
                <a:cs typeface="Arial" pitchFamily="34" charset="0"/>
              </a:rPr>
              <a:t> of the </a:t>
            </a:r>
            <a:r>
              <a:rPr lang="fr-BE" dirty="0" err="1" smtClean="0">
                <a:cs typeface="Arial" pitchFamily="34" charset="0"/>
              </a:rPr>
              <a:t>work</a:t>
            </a:r>
            <a:r>
              <a:rPr lang="fr-BE" dirty="0" smtClean="0">
                <a:cs typeface="Arial" pitchFamily="34" charset="0"/>
              </a:rPr>
              <a:t> to </a:t>
            </a:r>
            <a:r>
              <a:rPr lang="fr-BE" dirty="0" err="1" smtClean="0">
                <a:cs typeface="Arial" pitchFamily="34" charset="0"/>
              </a:rPr>
              <a:t>be</a:t>
            </a:r>
            <a:r>
              <a:rPr lang="fr-BE" dirty="0" smtClean="0">
                <a:cs typeface="Arial" pitchFamily="34" charset="0"/>
              </a:rPr>
              <a:t> </a:t>
            </a:r>
            <a:r>
              <a:rPr lang="fr-BE" dirty="0" err="1" smtClean="0">
                <a:cs typeface="Arial" pitchFamily="34" charset="0"/>
              </a:rPr>
              <a:t>done</a:t>
            </a:r>
            <a:r>
              <a:rPr lang="fr-BE" dirty="0" smtClean="0">
                <a:cs typeface="Arial" pitchFamily="34" charset="0"/>
              </a:rPr>
              <a:t> : </a:t>
            </a:r>
            <a:r>
              <a:rPr lang="fr-BE" dirty="0" err="1" smtClean="0">
                <a:cs typeface="Arial" pitchFamily="34" charset="0"/>
              </a:rPr>
              <a:t>such</a:t>
            </a:r>
            <a:r>
              <a:rPr lang="fr-BE" dirty="0" smtClean="0">
                <a:cs typeface="Arial" pitchFamily="34" charset="0"/>
              </a:rPr>
              <a:t> distinction </a:t>
            </a:r>
            <a:r>
              <a:rPr lang="fr-BE" dirty="0" err="1" smtClean="0">
                <a:cs typeface="Arial" pitchFamily="34" charset="0"/>
              </a:rPr>
              <a:t>makes</a:t>
            </a:r>
            <a:r>
              <a:rPr lang="fr-BE" dirty="0" smtClean="0">
                <a:cs typeface="Arial" pitchFamily="34" charset="0"/>
              </a:rPr>
              <a:t> no </a:t>
            </a:r>
            <a:r>
              <a:rPr lang="fr-BE" dirty="0" err="1" smtClean="0">
                <a:cs typeface="Arial" pitchFamily="34" charset="0"/>
              </a:rPr>
              <a:t>sense</a:t>
            </a:r>
            <a:endParaRPr lang="de-CH" dirty="0">
              <a:cs typeface="Arial" pitchFamily="34" charset="0"/>
            </a:endParaRPr>
          </a:p>
          <a:p>
            <a:pPr marL="0" indent="0">
              <a:buNone/>
            </a:pPr>
            <a:endParaRPr lang="de-DE" dirty="0" smtClean="0">
              <a:latin typeface="Arial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46F9EC-B4D4-4F1C-9283-ECFB07DE90AD}" type="slidenum">
              <a:rPr lang="de-DE" sz="1000"/>
              <a:pPr/>
              <a:t>7</a:t>
            </a:fld>
            <a:endParaRPr lang="de-DE" sz="10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8200" y="1214438"/>
            <a:ext cx="3886200" cy="3556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discussion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points</a:t>
            </a:r>
            <a:endParaRPr lang="de-DE" dirty="0">
              <a:latin typeface="Arial" charset="0"/>
            </a:endParaRPr>
          </a:p>
        </p:txBody>
      </p:sp>
      <p:sp>
        <p:nvSpPr>
          <p:cNvPr id="21510" name="Fußzeilenplatzhalter 5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557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latin typeface="Arial" charset="0"/>
                <a:cs typeface="Arial" charset="0"/>
              </a:rPr>
              <a:t>Discussion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points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of</a:t>
            </a:r>
            <a:r>
              <a:rPr lang="de-CH" dirty="0" smtClean="0">
                <a:latin typeface="Arial" charset="0"/>
                <a:cs typeface="Arial" charset="0"/>
              </a:rPr>
              <a:t> </a:t>
            </a:r>
            <a:r>
              <a:rPr lang="de-CH" dirty="0" err="1" smtClean="0">
                <a:latin typeface="Arial" charset="0"/>
                <a:cs typeface="Arial" charset="0"/>
              </a:rPr>
              <a:t>Steering</a:t>
            </a:r>
            <a:r>
              <a:rPr lang="de-CH" dirty="0" smtClean="0">
                <a:latin typeface="Arial" charset="0"/>
                <a:cs typeface="Arial" charset="0"/>
              </a:rPr>
              <a:t> Group</a:t>
            </a: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148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 4 </a:t>
            </a:r>
            <a:r>
              <a:rPr lang="de-CH" dirty="0" smtClean="0">
                <a:latin typeface="Arial" charset="0"/>
                <a:cs typeface="Arial" charset="0"/>
              </a:rPr>
              <a:t>: How cold the professional card work in cases of mobility between non-regulating and regulating Member States ?</a:t>
            </a:r>
          </a:p>
        </p:txBody>
      </p:sp>
      <p:sp>
        <p:nvSpPr>
          <p:cNvPr id="6150" name="Foliennummernplatzhalter 5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55E8B8-0069-4EDD-BF98-EDF923697ACF}" type="slidenum">
              <a:rPr lang="de-DE" sz="1000" smtClean="0"/>
              <a:pPr/>
              <a:t>8</a:t>
            </a:fld>
            <a:endParaRPr lang="de-DE" sz="1000" smtClean="0"/>
          </a:p>
        </p:txBody>
      </p:sp>
      <p:sp>
        <p:nvSpPr>
          <p:cNvPr id="6151" name="Fußzeilenplatzhalter 6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1000" dirty="0">
                <a:cs typeface="Arial" charset="0"/>
              </a:rPr>
              <a:t>25-02-11, Meeting </a:t>
            </a:r>
            <a:r>
              <a:rPr lang="de-DE" sz="1000" dirty="0" err="1">
                <a:cs typeface="Arial" charset="0"/>
              </a:rPr>
              <a:t>Steering</a:t>
            </a:r>
            <a:r>
              <a:rPr lang="de-DE" sz="1000" dirty="0">
                <a:cs typeface="Arial" charset="0"/>
              </a:rPr>
              <a:t> Group European Professional Card</a:t>
            </a:r>
          </a:p>
        </p:txBody>
      </p:sp>
    </p:spTree>
    <p:extLst>
      <p:ext uri="{BB962C8B-B14F-4D97-AF65-F5344CB8AC3E}">
        <p14:creationId xmlns:p14="http://schemas.microsoft.com/office/powerpoint/2010/main" xmlns="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1365</Words>
  <Application>Microsoft Office PowerPoint</Application>
  <PresentationFormat>On-screen Show (4:3)</PresentationFormat>
  <Paragraphs>235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Leere Präsentation</vt:lpstr>
      <vt:lpstr>European Professional Card Steering Group Meeting – 25 February 2011</vt:lpstr>
      <vt:lpstr>Structure of the Presentation :</vt:lpstr>
      <vt:lpstr>Discussion points of Steering Group</vt:lpstr>
      <vt:lpstr>Added value :  </vt:lpstr>
      <vt:lpstr>Discussion points of Steering Group</vt:lpstr>
      <vt:lpstr>Common format :</vt:lpstr>
      <vt:lpstr>Discussion points of Steering Group</vt:lpstr>
      <vt:lpstr>Use of the card :</vt:lpstr>
      <vt:lpstr>Discussion points of Steering Group</vt:lpstr>
      <vt:lpstr>Regulating/non-regulating states :</vt:lpstr>
      <vt:lpstr>Discussion points of Steering Group</vt:lpstr>
      <vt:lpstr>Link with European and existing law :</vt:lpstr>
      <vt:lpstr>Discussion points of Steering Group</vt:lpstr>
      <vt:lpstr>EU Qualifications Framework :</vt:lpstr>
      <vt:lpstr>Discussion points of Steering Group</vt:lpstr>
      <vt:lpstr>Competent Authorities and Costs :</vt:lpstr>
      <vt:lpstr>Discussion points of Steering Group</vt:lpstr>
      <vt:lpstr>What kind of Information ?   What Validity ? Which Database ?</vt:lpstr>
      <vt:lpstr>Design</vt:lpstr>
      <vt:lpstr>Education: academic studies</vt:lpstr>
      <vt:lpstr>Professional experience</vt:lpstr>
      <vt:lpstr>Training: CPD – further education</vt:lpstr>
      <vt:lpstr>Registration in the  National Engineering Register</vt:lpstr>
      <vt:lpstr>Discussion points of Steering Group</vt:lpstr>
      <vt:lpstr>Development in the Long or Short term </vt:lpstr>
      <vt:lpstr>Discussion points of Steering Group</vt:lpstr>
      <vt:lpstr>Format and Languages  </vt:lpstr>
      <vt:lpstr>EngineerING card</vt:lpstr>
      <vt:lpstr>EngineerING card :  five major characteristics</vt:lpstr>
      <vt:lpstr>Authority, decentralised organisation</vt:lpstr>
      <vt:lpstr>Process of application :</vt:lpstr>
      <vt:lpstr>Implementation – status Feb 2011</vt:lpstr>
      <vt:lpstr>FEANI calls on the political world to:</vt:lpstr>
      <vt:lpstr>Slide 33</vt:lpstr>
    </vt:vector>
  </TitlesOfParts>
  <Company>Arroyo Ulrich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Arroyo Ulrich Marcela</dc:creator>
  <cp:lastModifiedBy>Dirk</cp:lastModifiedBy>
  <cp:revision>101</cp:revision>
  <cp:lastPrinted>2011-02-22T16:50:47Z</cp:lastPrinted>
  <dcterms:created xsi:type="dcterms:W3CDTF">2011-02-18T11:50:07Z</dcterms:created>
  <dcterms:modified xsi:type="dcterms:W3CDTF">2011-02-24T09:54:12Z</dcterms:modified>
</cp:coreProperties>
</file>